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style1.xml" ContentType="application/vnd.ms-office.chartstyle+xml"/>
  <Override PartName="/ppt/charts/colors1.xml" ContentType="application/vnd.ms-office.chartcolorstyle+xml"/>
  <Override PartName="/ppt/charts/chart8.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74" r:id="rId2"/>
    <p:sldId id="323" r:id="rId3"/>
    <p:sldId id="320" r:id="rId4"/>
    <p:sldId id="280" r:id="rId5"/>
    <p:sldId id="318" r:id="rId6"/>
    <p:sldId id="321" r:id="rId7"/>
    <p:sldId id="328" r:id="rId8"/>
    <p:sldId id="275" r:id="rId9"/>
    <p:sldId id="283" r:id="rId10"/>
    <p:sldId id="284" r:id="rId11"/>
    <p:sldId id="289" r:id="rId12"/>
    <p:sldId id="296" r:id="rId13"/>
    <p:sldId id="294" r:id="rId14"/>
    <p:sldId id="293" r:id="rId15"/>
    <p:sldId id="276" r:id="rId16"/>
    <p:sldId id="325" r:id="rId17"/>
    <p:sldId id="277" r:id="rId18"/>
    <p:sldId id="301" r:id="rId19"/>
    <p:sldId id="326" r:id="rId20"/>
    <p:sldId id="316" r:id="rId21"/>
    <p:sldId id="327" r:id="rId22"/>
    <p:sldId id="302" r:id="rId23"/>
    <p:sldId id="303" r:id="rId24"/>
    <p:sldId id="304" r:id="rId25"/>
    <p:sldId id="305" r:id="rId26"/>
    <p:sldId id="306" r:id="rId27"/>
    <p:sldId id="307" r:id="rId28"/>
    <p:sldId id="30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6" d="100"/>
          <a:sy n="66" d="100"/>
        </p:scale>
        <p:origin x="600" y="3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Microsoft_Excel.xlsx"/></Relationships>
</file>

<file path=ppt/charts/_rels/chart2.xml.rels><?xml version="1.0" encoding="UTF-8" standalone="yes"?>
<Relationships xmlns="http://schemas.openxmlformats.org/package/2006/relationships"><Relationship Id="rId1" Type="http://schemas.openxmlformats.org/officeDocument/2006/relationships/package" Target="../embeddings/_____Microsoft_Excel1.xlsx"/></Relationships>
</file>

<file path=ppt/charts/_rels/chart3.xml.rels><?xml version="1.0" encoding="UTF-8" standalone="yes"?>
<Relationships xmlns="http://schemas.openxmlformats.org/package/2006/relationships"><Relationship Id="rId1" Type="http://schemas.openxmlformats.org/officeDocument/2006/relationships/package" Target="../embeddings/_____Microsoft_Excel2.xlsx"/></Relationships>
</file>

<file path=ppt/charts/_rels/chart4.xml.rels><?xml version="1.0" encoding="UTF-8" standalone="yes"?>
<Relationships xmlns="http://schemas.openxmlformats.org/package/2006/relationships"><Relationship Id="rId1" Type="http://schemas.openxmlformats.org/officeDocument/2006/relationships/package" Target="../embeddings/_____Microsoft_Excel3.xlsx"/></Relationships>
</file>

<file path=ppt/charts/_rels/chart5.xml.rels><?xml version="1.0" encoding="UTF-8" standalone="yes"?>
<Relationships xmlns="http://schemas.openxmlformats.org/package/2006/relationships"><Relationship Id="rId1" Type="http://schemas.openxmlformats.org/officeDocument/2006/relationships/package" Target="../embeddings/_____Microsoft_Excel4.xlsx"/></Relationships>
</file>

<file path=ppt/charts/_rels/chart6.xml.rels><?xml version="1.0" encoding="UTF-8" standalone="yes"?>
<Relationships xmlns="http://schemas.openxmlformats.org/package/2006/relationships"><Relationship Id="rId1" Type="http://schemas.openxmlformats.org/officeDocument/2006/relationships/package" Target="../embeddings/_____Microsoft_Excel5.xlsx"/></Relationships>
</file>

<file path=ppt/charts/_rels/chart7.xml.rels><?xml version="1.0" encoding="UTF-8" standalone="yes"?>
<Relationships xmlns="http://schemas.openxmlformats.org/package/2006/relationships"><Relationship Id="rId3" Type="http://schemas.openxmlformats.org/officeDocument/2006/relationships/oleObject" Target="file:///C:\Users\Dell\Desktop\Summary%20of%20Finance%20-%20ILO%20Support%20(1).xlsx" TargetMode="External"/><Relationship Id="rId2" Type="http://schemas.microsoft.com/office/2011/relationships/chartColorStyle" Target="colors1.xml"/><Relationship Id="rId1" Type="http://schemas.microsoft.com/office/2011/relationships/chartStyle" Target="style1.xml"/></Relationships>
</file>

<file path=ppt/charts/_rels/chart8.xml.rels><?xml version="1.0" encoding="UTF-8" standalone="yes"?>
<Relationships xmlns="http://schemas.openxmlformats.org/package/2006/relationships"><Relationship Id="rId3" Type="http://schemas.openxmlformats.org/officeDocument/2006/relationships/package" Target="../embeddings/_____Microsoft_Excel6.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1600" b="1">
                <a:solidFill>
                  <a:sysClr val="windowText" lastClr="000000"/>
                </a:solidFill>
                <a:latin typeface="Times New Roman" panose="02020603050405020304" pitchFamily="18" charset="0"/>
                <a:cs typeface="Times New Roman" panose="02020603050405020304" pitchFamily="18" charset="0"/>
              </a:rPr>
              <a:t>No.</a:t>
            </a:r>
            <a:r>
              <a:rPr lang="en-US" sz="1600" b="1" baseline="0">
                <a:solidFill>
                  <a:sysClr val="windowText" lastClr="000000"/>
                </a:solidFill>
                <a:latin typeface="Times New Roman" panose="02020603050405020304" pitchFamily="18" charset="0"/>
                <a:cs typeface="Times New Roman" panose="02020603050405020304" pitchFamily="18" charset="0"/>
              </a:rPr>
              <a:t> of migrant workers supported by NRNA Project Initiatives</a:t>
            </a:r>
            <a:endParaRPr lang="en-US" sz="1600" b="1">
              <a:solidFill>
                <a:sysClr val="windowText" lastClr="000000"/>
              </a:solidFill>
              <a:latin typeface="Times New Roman" panose="02020603050405020304" pitchFamily="18" charset="0"/>
              <a:cs typeface="Times New Roman" panose="02020603050405020304" pitchFamily="18" charset="0"/>
            </a:endParaRPr>
          </a:p>
        </c:rich>
      </c:tx>
      <c:overlay val="0"/>
      <c:spPr>
        <a:noFill/>
        <a:ln>
          <a:noFill/>
        </a:ln>
        <a:effectLst/>
      </c:sp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No. of migrant workers supported by the Project Initiatives</c:v>
                </c:pt>
              </c:strCache>
            </c:strRef>
          </c:tx>
          <c:spPr>
            <a:solidFill>
              <a:schemeClr val="accent1"/>
            </a:solidFill>
            <a:ln>
              <a:noFill/>
            </a:ln>
            <a:effectLst/>
            <a:sp3d/>
          </c:spPr>
          <c:invertIfNegative val="0"/>
          <c:dLbls>
            <c:dLbl>
              <c:idx val="0"/>
              <c:layout>
                <c:manualLayout>
                  <c:x val="-1.4767932489451472E-2"/>
                  <c:y val="2.661343978709260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C0F-4030-BE3C-F35C4989310E}"/>
                </c:ext>
              </c:extLst>
            </c:dLbl>
            <c:dLbl>
              <c:idx val="9"/>
              <c:layout>
                <c:manualLayout>
                  <c:x val="-2.1097046413502216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C0F-4030-BE3C-F35C4989310E}"/>
                </c:ext>
              </c:extLst>
            </c:dLbl>
            <c:dLbl>
              <c:idx val="10"/>
              <c:layout>
                <c:manualLayout>
                  <c:x val="-1.2658227848101267E-2"/>
                  <c:y val="1.064537591483704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C0F-4030-BE3C-F35C4989310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Qatar</c:v>
                </c:pt>
                <c:pt idx="1">
                  <c:v>Malaysia</c:v>
                </c:pt>
                <c:pt idx="2">
                  <c:v>Saudi Arabia</c:v>
                </c:pt>
                <c:pt idx="3">
                  <c:v>UAE</c:v>
                </c:pt>
                <c:pt idx="4">
                  <c:v>Kathmandu</c:v>
                </c:pt>
                <c:pt idx="5">
                  <c:v>Kuwait</c:v>
                </c:pt>
                <c:pt idx="6">
                  <c:v>Bahrain </c:v>
                </c:pt>
                <c:pt idx="7">
                  <c:v>Oman</c:v>
                </c:pt>
                <c:pt idx="8">
                  <c:v>Cambodia</c:v>
                </c:pt>
                <c:pt idx="9">
                  <c:v>Russia</c:v>
                </c:pt>
                <c:pt idx="10">
                  <c:v>Total </c:v>
                </c:pt>
              </c:strCache>
            </c:strRef>
          </c:cat>
          <c:val>
            <c:numRef>
              <c:f>Sheet1!$B$2:$B$12</c:f>
              <c:numCache>
                <c:formatCode>General</c:formatCode>
                <c:ptCount val="11"/>
                <c:pt idx="0">
                  <c:v>3753</c:v>
                </c:pt>
                <c:pt idx="1">
                  <c:v>2843</c:v>
                </c:pt>
                <c:pt idx="2">
                  <c:v>3608</c:v>
                </c:pt>
                <c:pt idx="3">
                  <c:v>2802</c:v>
                </c:pt>
                <c:pt idx="4">
                  <c:v>3292</c:v>
                </c:pt>
                <c:pt idx="5">
                  <c:v>41</c:v>
                </c:pt>
                <c:pt idx="6">
                  <c:v>6</c:v>
                </c:pt>
                <c:pt idx="7">
                  <c:v>21</c:v>
                </c:pt>
                <c:pt idx="8">
                  <c:v>22</c:v>
                </c:pt>
                <c:pt idx="9">
                  <c:v>1</c:v>
                </c:pt>
                <c:pt idx="10">
                  <c:v>16389</c:v>
                </c:pt>
              </c:numCache>
            </c:numRef>
          </c:val>
          <c:extLst>
            <c:ext xmlns:c16="http://schemas.microsoft.com/office/drawing/2014/chart" uri="{C3380CC4-5D6E-409C-BE32-E72D297353CC}">
              <c16:uniqueId val="{00000003-6C0F-4030-BE3C-F35C4989310E}"/>
            </c:ext>
          </c:extLst>
        </c:ser>
        <c:ser>
          <c:idx val="1"/>
          <c:order val="1"/>
          <c:tx>
            <c:strRef>
              <c:f>Sheet1!$C$1</c:f>
              <c:strCache>
                <c:ptCount val="1"/>
                <c:pt idx="0">
                  <c:v>Total migrant workers </c:v>
                </c:pt>
              </c:strCache>
            </c:strRef>
          </c:tx>
          <c:spPr>
            <a:solidFill>
              <a:schemeClr val="accent2"/>
            </a:solidFill>
            <a:ln>
              <a:noFill/>
            </a:ln>
            <a:effectLst/>
            <a:sp3d/>
          </c:spPr>
          <c:invertIfNegative val="0"/>
          <c:dLbls>
            <c:dLbl>
              <c:idx val="0"/>
              <c:layout>
                <c:manualLayout>
                  <c:x val="6.3291139240506606E-3"/>
                  <c:y val="-1.59680638722554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C0F-4030-BE3C-F35C4989310E}"/>
                </c:ext>
              </c:extLst>
            </c:dLbl>
            <c:dLbl>
              <c:idx val="1"/>
              <c:layout>
                <c:manualLayout>
                  <c:x val="2.109773043075453E-3"/>
                  <c:y val="-5.04771176130193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C0F-4030-BE3C-F35C4989310E}"/>
                </c:ext>
              </c:extLst>
            </c:dLbl>
            <c:dLbl>
              <c:idx val="2"/>
              <c:layout>
                <c:manualLayout>
                  <c:x val="2.4571946888991818E-2"/>
                  <c:y val="-4.59263334634083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C0F-4030-BE3C-F35C4989310E}"/>
                </c:ext>
              </c:extLst>
            </c:dLbl>
            <c:dLbl>
              <c:idx val="3"/>
              <c:layout>
                <c:manualLayout>
                  <c:x val="1.2658227848101267E-2"/>
                  <c:y val="-2.12907518296741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C0F-4030-BE3C-F35C4989310E}"/>
                </c:ext>
              </c:extLst>
            </c:dLbl>
            <c:dLbl>
              <c:idx val="4"/>
              <c:layout>
                <c:manualLayout>
                  <c:x val="1.4767932489451472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C0F-4030-BE3C-F35C4989310E}"/>
                </c:ext>
              </c:extLst>
            </c:dLbl>
            <c:dLbl>
              <c:idx val="10"/>
              <c:layout>
                <c:manualLayout>
                  <c:x val="1.6877637130801686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C0F-4030-BE3C-F35C4989310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Qatar</c:v>
                </c:pt>
                <c:pt idx="1">
                  <c:v>Malaysia</c:v>
                </c:pt>
                <c:pt idx="2">
                  <c:v>Saudi Arabia</c:v>
                </c:pt>
                <c:pt idx="3">
                  <c:v>UAE</c:v>
                </c:pt>
                <c:pt idx="4">
                  <c:v>Kathmandu</c:v>
                </c:pt>
                <c:pt idx="5">
                  <c:v>Kuwait</c:v>
                </c:pt>
                <c:pt idx="6">
                  <c:v>Bahrain </c:v>
                </c:pt>
                <c:pt idx="7">
                  <c:v>Oman</c:v>
                </c:pt>
                <c:pt idx="8">
                  <c:v>Cambodia</c:v>
                </c:pt>
                <c:pt idx="9">
                  <c:v>Russia</c:v>
                </c:pt>
                <c:pt idx="10">
                  <c:v>Total </c:v>
                </c:pt>
              </c:strCache>
            </c:strRef>
          </c:cat>
          <c:val>
            <c:numRef>
              <c:f>Sheet1!$C$2:$C$12</c:f>
              <c:numCache>
                <c:formatCode>General</c:formatCode>
                <c:ptCount val="11"/>
                <c:pt idx="0">
                  <c:v>3761</c:v>
                </c:pt>
                <c:pt idx="1">
                  <c:v>2847</c:v>
                </c:pt>
                <c:pt idx="2">
                  <c:v>3608</c:v>
                </c:pt>
                <c:pt idx="3">
                  <c:v>2806</c:v>
                </c:pt>
                <c:pt idx="4">
                  <c:v>3875</c:v>
                </c:pt>
                <c:pt idx="5">
                  <c:v>41</c:v>
                </c:pt>
                <c:pt idx="6">
                  <c:v>6</c:v>
                </c:pt>
                <c:pt idx="7">
                  <c:v>21</c:v>
                </c:pt>
                <c:pt idx="8">
                  <c:v>22</c:v>
                </c:pt>
                <c:pt idx="9">
                  <c:v>1</c:v>
                </c:pt>
                <c:pt idx="10">
                  <c:v>16988</c:v>
                </c:pt>
              </c:numCache>
            </c:numRef>
          </c:val>
          <c:extLst>
            <c:ext xmlns:c16="http://schemas.microsoft.com/office/drawing/2014/chart" uri="{C3380CC4-5D6E-409C-BE32-E72D297353CC}">
              <c16:uniqueId val="{0000000A-6C0F-4030-BE3C-F35C4989310E}"/>
            </c:ext>
          </c:extLst>
        </c:ser>
        <c:dLbls>
          <c:showLegendKey val="0"/>
          <c:showVal val="1"/>
          <c:showCatName val="0"/>
          <c:showSerName val="0"/>
          <c:showPercent val="0"/>
          <c:showBubbleSize val="0"/>
        </c:dLbls>
        <c:gapWidth val="150"/>
        <c:shape val="box"/>
        <c:axId val="1685067808"/>
        <c:axId val="1685059648"/>
        <c:axId val="0"/>
      </c:bar3DChart>
      <c:catAx>
        <c:axId val="168506780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ru-RU"/>
          </a:p>
        </c:txPr>
        <c:crossAx val="1685059648"/>
        <c:crosses val="autoZero"/>
        <c:auto val="1"/>
        <c:lblAlgn val="ctr"/>
        <c:lblOffset val="100"/>
        <c:noMultiLvlLbl val="0"/>
      </c:catAx>
      <c:valAx>
        <c:axId val="16850596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ru-RU"/>
          </a:p>
        </c:txPr>
        <c:crossAx val="16850678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ru-RU"/>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1600">
                <a:latin typeface="Times New Roman" pitchFamily="18" charset="0"/>
                <a:cs typeface="Times New Roman" pitchFamily="18" charset="0"/>
              </a:defRPr>
            </a:pPr>
            <a:r>
              <a:rPr lang="en-US" sz="1400">
                <a:latin typeface="Times New Roman" pitchFamily="18" charset="0"/>
                <a:cs typeface="Times New Roman" pitchFamily="18" charset="0"/>
              </a:rPr>
              <a:t>Types of support provided to the Nepali migrant workers by NRNA</a:t>
            </a:r>
            <a:r>
              <a:rPr lang="en-US" sz="1400" baseline="0">
                <a:latin typeface="Times New Roman" pitchFamily="18" charset="0"/>
                <a:cs typeface="Times New Roman" pitchFamily="18" charset="0"/>
              </a:rPr>
              <a:t> Project</a:t>
            </a:r>
            <a:r>
              <a:rPr lang="en-US" sz="1400">
                <a:latin typeface="Times New Roman" pitchFamily="18" charset="0"/>
                <a:cs typeface="Times New Roman" pitchFamily="18" charset="0"/>
              </a:rPr>
              <a:t> Initiatives</a:t>
            </a:r>
          </a:p>
        </c:rich>
      </c:tx>
      <c:overlay val="0"/>
    </c:title>
    <c:autoTitleDeleted val="0"/>
    <c:view3D>
      <c:rotX val="15"/>
      <c:rotY val="20"/>
      <c:rAngAx val="1"/>
    </c:view3D>
    <c:floor>
      <c:thickness val="0"/>
    </c:floor>
    <c:sideWall>
      <c:thickness val="0"/>
    </c:sideWall>
    <c:backWall>
      <c:thickness val="0"/>
    </c:backWall>
    <c:plotArea>
      <c:layout>
        <c:manualLayout>
          <c:layoutTarget val="inner"/>
          <c:xMode val="edge"/>
          <c:yMode val="edge"/>
          <c:x val="0.10775784442185812"/>
          <c:y val="0.1339998376491599"/>
          <c:w val="0.88078095214770002"/>
          <c:h val="0.64778980977893263"/>
        </c:manualLayout>
      </c:layout>
      <c:bar3DChart>
        <c:barDir val="col"/>
        <c:grouping val="clustered"/>
        <c:varyColors val="0"/>
        <c:ser>
          <c:idx val="0"/>
          <c:order val="0"/>
          <c:tx>
            <c:strRef>
              <c:f>Sheet1!$B$1</c:f>
              <c:strCache>
                <c:ptCount val="1"/>
                <c:pt idx="0">
                  <c:v>Food &amp; Shelter</c:v>
                </c:pt>
              </c:strCache>
            </c:strRef>
          </c:tx>
          <c:invertIfNegative val="0"/>
          <c:dLbls>
            <c:spPr>
              <a:noFill/>
              <a:ln>
                <a:noFill/>
              </a:ln>
              <a:effectLst/>
            </c:spPr>
            <c:txPr>
              <a:bodyPr/>
              <a:lstStyle/>
              <a:p>
                <a:pPr>
                  <a:defRPr sz="1200"/>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c:f>
              <c:numCache>
                <c:formatCode>General</c:formatCode>
                <c:ptCount val="1"/>
              </c:numCache>
            </c:numRef>
          </c:cat>
          <c:val>
            <c:numRef>
              <c:f>Sheet1!$B$2</c:f>
              <c:numCache>
                <c:formatCode>General</c:formatCode>
                <c:ptCount val="1"/>
                <c:pt idx="0">
                  <c:v>2830</c:v>
                </c:pt>
              </c:numCache>
            </c:numRef>
          </c:val>
          <c:extLst>
            <c:ext xmlns:c16="http://schemas.microsoft.com/office/drawing/2014/chart" uri="{C3380CC4-5D6E-409C-BE32-E72D297353CC}">
              <c16:uniqueId val="{00000000-F5E2-427D-B31C-E138B6504965}"/>
            </c:ext>
          </c:extLst>
        </c:ser>
        <c:ser>
          <c:idx val="1"/>
          <c:order val="1"/>
          <c:tx>
            <c:strRef>
              <c:f>Sheet1!$C$1</c:f>
              <c:strCache>
                <c:ptCount val="1"/>
                <c:pt idx="0">
                  <c:v>Counselling</c:v>
                </c:pt>
              </c:strCache>
            </c:strRef>
          </c:tx>
          <c:invertIfNegative val="0"/>
          <c:dLbls>
            <c:spPr>
              <a:noFill/>
              <a:ln>
                <a:noFill/>
              </a:ln>
              <a:effectLst/>
            </c:spPr>
            <c:txPr>
              <a:bodyPr/>
              <a:lstStyle/>
              <a:p>
                <a:pPr>
                  <a:defRPr sz="1200"/>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c:f>
              <c:numCache>
                <c:formatCode>General</c:formatCode>
                <c:ptCount val="1"/>
              </c:numCache>
            </c:numRef>
          </c:cat>
          <c:val>
            <c:numRef>
              <c:f>Sheet1!$C$2</c:f>
              <c:numCache>
                <c:formatCode>General</c:formatCode>
                <c:ptCount val="1"/>
                <c:pt idx="0">
                  <c:v>10121</c:v>
                </c:pt>
              </c:numCache>
            </c:numRef>
          </c:val>
          <c:extLst>
            <c:ext xmlns:c16="http://schemas.microsoft.com/office/drawing/2014/chart" uri="{C3380CC4-5D6E-409C-BE32-E72D297353CC}">
              <c16:uniqueId val="{00000001-F5E2-427D-B31C-E138B6504965}"/>
            </c:ext>
          </c:extLst>
        </c:ser>
        <c:ser>
          <c:idx val="2"/>
          <c:order val="2"/>
          <c:tx>
            <c:strRef>
              <c:f>Sheet1!$D$1</c:f>
              <c:strCache>
                <c:ptCount val="1"/>
                <c:pt idx="0">
                  <c:v>Legal support</c:v>
                </c:pt>
              </c:strCache>
            </c:strRef>
          </c:tx>
          <c:invertIfNegative val="0"/>
          <c:dLbls>
            <c:spPr>
              <a:noFill/>
              <a:ln>
                <a:noFill/>
              </a:ln>
              <a:effectLst/>
            </c:spPr>
            <c:txPr>
              <a:bodyPr/>
              <a:lstStyle/>
              <a:p>
                <a:pPr>
                  <a:defRPr sz="1200"/>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c:f>
              <c:numCache>
                <c:formatCode>General</c:formatCode>
                <c:ptCount val="1"/>
              </c:numCache>
            </c:numRef>
          </c:cat>
          <c:val>
            <c:numRef>
              <c:f>Sheet1!$D$2</c:f>
              <c:numCache>
                <c:formatCode>General</c:formatCode>
                <c:ptCount val="1"/>
                <c:pt idx="0">
                  <c:v>481</c:v>
                </c:pt>
              </c:numCache>
            </c:numRef>
          </c:val>
          <c:extLst>
            <c:ext xmlns:c16="http://schemas.microsoft.com/office/drawing/2014/chart" uri="{C3380CC4-5D6E-409C-BE32-E72D297353CC}">
              <c16:uniqueId val="{00000002-F5E2-427D-B31C-E138B6504965}"/>
            </c:ext>
          </c:extLst>
        </c:ser>
        <c:ser>
          <c:idx val="3"/>
          <c:order val="3"/>
          <c:tx>
            <c:strRef>
              <c:f>Sheet1!$E$1</c:f>
              <c:strCache>
                <c:ptCount val="1"/>
                <c:pt idx="0">
                  <c:v>Documentation/Networking</c:v>
                </c:pt>
              </c:strCache>
            </c:strRef>
          </c:tx>
          <c:invertIfNegative val="0"/>
          <c:dLbls>
            <c:spPr>
              <a:noFill/>
              <a:ln>
                <a:noFill/>
              </a:ln>
              <a:effectLst/>
            </c:spPr>
            <c:txPr>
              <a:bodyPr/>
              <a:lstStyle/>
              <a:p>
                <a:pPr>
                  <a:defRPr sz="1200"/>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c:f>
              <c:numCache>
                <c:formatCode>General</c:formatCode>
                <c:ptCount val="1"/>
              </c:numCache>
            </c:numRef>
          </c:cat>
          <c:val>
            <c:numRef>
              <c:f>Sheet1!$E$2</c:f>
              <c:numCache>
                <c:formatCode>General</c:formatCode>
                <c:ptCount val="1"/>
                <c:pt idx="0">
                  <c:v>4140</c:v>
                </c:pt>
              </c:numCache>
            </c:numRef>
          </c:val>
          <c:extLst>
            <c:ext xmlns:c16="http://schemas.microsoft.com/office/drawing/2014/chart" uri="{C3380CC4-5D6E-409C-BE32-E72D297353CC}">
              <c16:uniqueId val="{00000003-F5E2-427D-B31C-E138B6504965}"/>
            </c:ext>
          </c:extLst>
        </c:ser>
        <c:ser>
          <c:idx val="4"/>
          <c:order val="4"/>
          <c:tx>
            <c:strRef>
              <c:f>Sheet1!$F$1</c:f>
              <c:strCache>
                <c:ptCount val="1"/>
                <c:pt idx="0">
                  <c:v>Reemployment</c:v>
                </c:pt>
              </c:strCache>
            </c:strRef>
          </c:tx>
          <c:invertIfNegative val="0"/>
          <c:dLbls>
            <c:spPr>
              <a:noFill/>
              <a:ln>
                <a:noFill/>
              </a:ln>
              <a:effectLst/>
            </c:spPr>
            <c:txPr>
              <a:bodyPr/>
              <a:lstStyle/>
              <a:p>
                <a:pPr>
                  <a:defRPr sz="1200"/>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c:f>
              <c:numCache>
                <c:formatCode>General</c:formatCode>
                <c:ptCount val="1"/>
              </c:numCache>
            </c:numRef>
          </c:cat>
          <c:val>
            <c:numRef>
              <c:f>Sheet1!$F$2</c:f>
              <c:numCache>
                <c:formatCode>General</c:formatCode>
                <c:ptCount val="1"/>
                <c:pt idx="0">
                  <c:v>249</c:v>
                </c:pt>
              </c:numCache>
            </c:numRef>
          </c:val>
          <c:extLst>
            <c:ext xmlns:c16="http://schemas.microsoft.com/office/drawing/2014/chart" uri="{C3380CC4-5D6E-409C-BE32-E72D297353CC}">
              <c16:uniqueId val="{00000004-F5E2-427D-B31C-E138B6504965}"/>
            </c:ext>
          </c:extLst>
        </c:ser>
        <c:ser>
          <c:idx val="5"/>
          <c:order val="5"/>
          <c:tx>
            <c:strRef>
              <c:f>Sheet1!$G$1</c:f>
              <c:strCache>
                <c:ptCount val="1"/>
                <c:pt idx="0">
                  <c:v>PCR test</c:v>
                </c:pt>
              </c:strCache>
            </c:strRef>
          </c:tx>
          <c:invertIfNegative val="0"/>
          <c:dLbls>
            <c:spPr>
              <a:noFill/>
              <a:ln>
                <a:noFill/>
              </a:ln>
              <a:effectLst/>
            </c:spPr>
            <c:txPr>
              <a:bodyPr/>
              <a:lstStyle/>
              <a:p>
                <a:pPr>
                  <a:defRPr sz="1200"/>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c:f>
              <c:numCache>
                <c:formatCode>General</c:formatCode>
                <c:ptCount val="1"/>
              </c:numCache>
            </c:numRef>
          </c:cat>
          <c:val>
            <c:numRef>
              <c:f>Sheet1!$G$2</c:f>
              <c:numCache>
                <c:formatCode>General</c:formatCode>
                <c:ptCount val="1"/>
                <c:pt idx="0">
                  <c:v>324</c:v>
                </c:pt>
              </c:numCache>
            </c:numRef>
          </c:val>
          <c:extLst>
            <c:ext xmlns:c16="http://schemas.microsoft.com/office/drawing/2014/chart" uri="{C3380CC4-5D6E-409C-BE32-E72D297353CC}">
              <c16:uniqueId val="{00000005-F5E2-427D-B31C-E138B6504965}"/>
            </c:ext>
          </c:extLst>
        </c:ser>
        <c:ser>
          <c:idx val="6"/>
          <c:order val="6"/>
          <c:tx>
            <c:strRef>
              <c:f>Sheet1!$H$1</c:f>
              <c:strCache>
                <c:ptCount val="1"/>
                <c:pt idx="0">
                  <c:v>Local Tansportation</c:v>
                </c:pt>
              </c:strCache>
            </c:strRef>
          </c:tx>
          <c:invertIfNegative val="0"/>
          <c:dLbls>
            <c:dLbl>
              <c:idx val="0"/>
              <c:layout>
                <c:manualLayout>
                  <c:x val="1.2441679626749623E-2"/>
                  <c:y val="-4.993757802746583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5E2-427D-B31C-E138B6504965}"/>
                </c:ext>
              </c:extLst>
            </c:dLbl>
            <c:spPr>
              <a:noFill/>
              <a:ln>
                <a:noFill/>
              </a:ln>
              <a:effectLst/>
            </c:spPr>
            <c:txPr>
              <a:bodyPr/>
              <a:lstStyle/>
              <a:p>
                <a:pPr>
                  <a:defRPr sz="1200"/>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c:f>
              <c:numCache>
                <c:formatCode>General</c:formatCode>
                <c:ptCount val="1"/>
              </c:numCache>
            </c:numRef>
          </c:cat>
          <c:val>
            <c:numRef>
              <c:f>Sheet1!$H$2</c:f>
              <c:numCache>
                <c:formatCode>General</c:formatCode>
                <c:ptCount val="1"/>
                <c:pt idx="0">
                  <c:v>1136</c:v>
                </c:pt>
              </c:numCache>
            </c:numRef>
          </c:val>
          <c:extLst>
            <c:ext xmlns:c16="http://schemas.microsoft.com/office/drawing/2014/chart" uri="{C3380CC4-5D6E-409C-BE32-E72D297353CC}">
              <c16:uniqueId val="{00000007-F5E2-427D-B31C-E138B6504965}"/>
            </c:ext>
          </c:extLst>
        </c:ser>
        <c:ser>
          <c:idx val="7"/>
          <c:order val="7"/>
          <c:tx>
            <c:strRef>
              <c:f>Sheet1!$I$1</c:f>
              <c:strCache>
                <c:ptCount val="1"/>
                <c:pt idx="0">
                  <c:v>Airfare</c:v>
                </c:pt>
              </c:strCache>
            </c:strRef>
          </c:tx>
          <c:invertIfNegative val="0"/>
          <c:dLbls>
            <c:dLbl>
              <c:idx val="0"/>
              <c:layout>
                <c:manualLayout>
                  <c:x val="1.0368066355624676E-2"/>
                  <c:y val="2.496878901373274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F5E2-427D-B31C-E138B6504965}"/>
                </c:ext>
              </c:extLst>
            </c:dLbl>
            <c:spPr>
              <a:noFill/>
              <a:ln>
                <a:noFill/>
              </a:ln>
              <a:effectLst/>
            </c:spPr>
            <c:txPr>
              <a:bodyPr/>
              <a:lstStyle/>
              <a:p>
                <a:pPr>
                  <a:defRPr sz="1200"/>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c:f>
              <c:numCache>
                <c:formatCode>General</c:formatCode>
                <c:ptCount val="1"/>
              </c:numCache>
            </c:numRef>
          </c:cat>
          <c:val>
            <c:numRef>
              <c:f>Sheet1!$I$2</c:f>
              <c:numCache>
                <c:formatCode>General</c:formatCode>
                <c:ptCount val="1"/>
                <c:pt idx="0">
                  <c:v>217</c:v>
                </c:pt>
              </c:numCache>
            </c:numRef>
          </c:val>
          <c:extLst>
            <c:ext xmlns:c16="http://schemas.microsoft.com/office/drawing/2014/chart" uri="{C3380CC4-5D6E-409C-BE32-E72D297353CC}">
              <c16:uniqueId val="{00000009-F5E2-427D-B31C-E138B6504965}"/>
            </c:ext>
          </c:extLst>
        </c:ser>
        <c:dLbls>
          <c:showLegendKey val="0"/>
          <c:showVal val="0"/>
          <c:showCatName val="0"/>
          <c:showSerName val="0"/>
          <c:showPercent val="0"/>
          <c:showBubbleSize val="0"/>
        </c:dLbls>
        <c:gapWidth val="150"/>
        <c:shape val="box"/>
        <c:axId val="1685058016"/>
        <c:axId val="1685065632"/>
        <c:axId val="0"/>
      </c:bar3DChart>
      <c:catAx>
        <c:axId val="1685058016"/>
        <c:scaling>
          <c:orientation val="minMax"/>
        </c:scaling>
        <c:delete val="0"/>
        <c:axPos val="b"/>
        <c:numFmt formatCode="General" sourceLinked="1"/>
        <c:majorTickMark val="out"/>
        <c:minorTickMark val="none"/>
        <c:tickLblPos val="nextTo"/>
        <c:crossAx val="1685065632"/>
        <c:crosses val="autoZero"/>
        <c:auto val="1"/>
        <c:lblAlgn val="ctr"/>
        <c:lblOffset val="100"/>
        <c:noMultiLvlLbl val="0"/>
      </c:catAx>
      <c:valAx>
        <c:axId val="1685065632"/>
        <c:scaling>
          <c:orientation val="minMax"/>
        </c:scaling>
        <c:delete val="0"/>
        <c:axPos val="l"/>
        <c:majorGridlines/>
        <c:numFmt formatCode="General" sourceLinked="1"/>
        <c:majorTickMark val="out"/>
        <c:minorTickMark val="none"/>
        <c:tickLblPos val="nextTo"/>
        <c:txPr>
          <a:bodyPr/>
          <a:lstStyle/>
          <a:p>
            <a:pPr>
              <a:defRPr sz="1200">
                <a:latin typeface="Times New Roman" pitchFamily="18" charset="0"/>
                <a:cs typeface="Times New Roman" pitchFamily="18" charset="0"/>
              </a:defRPr>
            </a:pPr>
            <a:endParaRPr lang="ru-RU"/>
          </a:p>
        </c:txPr>
        <c:crossAx val="1685058016"/>
        <c:crosses val="autoZero"/>
        <c:crossBetween val="between"/>
      </c:valAx>
    </c:plotArea>
    <c:legend>
      <c:legendPos val="b"/>
      <c:overlay val="0"/>
      <c:txPr>
        <a:bodyPr/>
        <a:lstStyle/>
        <a:p>
          <a:pPr>
            <a:defRPr>
              <a:latin typeface="Times New Roman" pitchFamily="18" charset="0"/>
              <a:cs typeface="Times New Roman" pitchFamily="18" charset="0"/>
            </a:defRPr>
          </a:pPr>
          <a:endParaRPr lang="ru-RU"/>
        </a:p>
      </c:txPr>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400" b="1" i="0" u="none" strike="noStrike" kern="1200" baseline="0">
                <a:solidFill>
                  <a:sysClr val="windowText" lastClr="000000"/>
                </a:solidFill>
                <a:latin typeface="Times New Roman" pitchFamily="18" charset="0"/>
                <a:ea typeface="+mn-ea"/>
                <a:cs typeface="Times New Roman" pitchFamily="18" charset="0"/>
              </a:defRPr>
            </a:pPr>
            <a:r>
              <a:rPr lang="en-US" sz="1400" b="1">
                <a:latin typeface="Times New Roman" pitchFamily="18" charset="0"/>
                <a:cs typeface="Times New Roman" pitchFamily="18" charset="0"/>
              </a:rPr>
              <a:t>Support provided to the Nepali</a:t>
            </a:r>
            <a:r>
              <a:rPr lang="en-US" sz="1400" b="1" baseline="0">
                <a:latin typeface="Times New Roman" pitchFamily="18" charset="0"/>
                <a:cs typeface="Times New Roman" pitchFamily="18" charset="0"/>
              </a:rPr>
              <a:t> </a:t>
            </a:r>
            <a:r>
              <a:rPr lang="en-US" sz="1400" b="1">
                <a:latin typeface="Times New Roman" pitchFamily="18" charset="0"/>
                <a:cs typeface="Times New Roman" pitchFamily="18" charset="0"/>
              </a:rPr>
              <a:t>migrant workers by NRNA</a:t>
            </a:r>
            <a:r>
              <a:rPr lang="en-US" sz="1400" b="1" baseline="0">
                <a:latin typeface="Times New Roman" pitchFamily="18" charset="0"/>
                <a:cs typeface="Times New Roman" pitchFamily="18" charset="0"/>
              </a:rPr>
              <a:t> Project</a:t>
            </a:r>
            <a:r>
              <a:rPr lang="en-US" sz="1400" b="1">
                <a:latin typeface="Times New Roman" pitchFamily="18" charset="0"/>
                <a:cs typeface="Times New Roman" pitchFamily="18" charset="0"/>
              </a:rPr>
              <a:t> Initiatives in</a:t>
            </a:r>
            <a:r>
              <a:rPr lang="en-US" sz="1400" b="1" baseline="0">
                <a:latin typeface="Times New Roman" pitchFamily="18" charset="0"/>
                <a:cs typeface="Times New Roman" pitchFamily="18" charset="0"/>
              </a:rPr>
              <a:t> </a:t>
            </a:r>
            <a:r>
              <a:rPr lang="en-US" sz="1400" b="1">
                <a:latin typeface="Times New Roman" pitchFamily="18" charset="0"/>
                <a:cs typeface="Times New Roman" pitchFamily="18" charset="0"/>
              </a:rPr>
              <a:t>Kathmandu</a:t>
            </a:r>
            <a:endParaRPr lang="en-US" sz="1400">
              <a:latin typeface="Times New Roman" pitchFamily="18" charset="0"/>
              <a:cs typeface="Times New Roman" pitchFamily="18" charset="0"/>
            </a:endParaRPr>
          </a:p>
        </c:rich>
      </c:tx>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Sheet1!$B$1</c:f>
              <c:strCache>
                <c:ptCount val="1"/>
                <c:pt idx="0">
                  <c:v>Counselling</c:v>
                </c:pt>
              </c:strCache>
            </c:strRef>
          </c:tx>
          <c:invertIfNegative val="0"/>
          <c:dLbls>
            <c:dLbl>
              <c:idx val="0"/>
              <c:layout>
                <c:manualLayout>
                  <c:x val="-4.9019607843137254E-3"/>
                  <c:y val="-3.50237099485262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3B2-4691-87C1-828117B1BE09}"/>
                </c:ext>
              </c:extLst>
            </c:dLbl>
            <c:spPr>
              <a:noFill/>
              <a:ln>
                <a:noFill/>
              </a:ln>
              <a:effectLst/>
            </c:spPr>
            <c:txPr>
              <a:bodyPr/>
              <a:lstStyle/>
              <a:p>
                <a:pPr>
                  <a:defRPr sz="1200"/>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Category 1</c:v>
                </c:pt>
              </c:strCache>
            </c:strRef>
          </c:cat>
          <c:val>
            <c:numRef>
              <c:f>Sheet1!$B$2</c:f>
              <c:numCache>
                <c:formatCode>General</c:formatCode>
                <c:ptCount val="1"/>
                <c:pt idx="0">
                  <c:v>2404</c:v>
                </c:pt>
              </c:numCache>
            </c:numRef>
          </c:val>
          <c:extLst>
            <c:ext xmlns:c16="http://schemas.microsoft.com/office/drawing/2014/chart" uri="{C3380CC4-5D6E-409C-BE32-E72D297353CC}">
              <c16:uniqueId val="{00000001-73B2-4691-87C1-828117B1BE09}"/>
            </c:ext>
          </c:extLst>
        </c:ser>
        <c:ser>
          <c:idx val="1"/>
          <c:order val="1"/>
          <c:tx>
            <c:strRef>
              <c:f>Sheet1!$C$1</c:f>
              <c:strCache>
                <c:ptCount val="1"/>
                <c:pt idx="0">
                  <c:v>Transportation</c:v>
                </c:pt>
              </c:strCache>
            </c:strRef>
          </c:tx>
          <c:invertIfNegative val="0"/>
          <c:dLbls>
            <c:dLbl>
              <c:idx val="0"/>
              <c:layout>
                <c:manualLayout>
                  <c:x val="2.9411764705882353E-2"/>
                  <c:y val="-2.91864249571051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3B2-4691-87C1-828117B1BE09}"/>
                </c:ext>
              </c:extLst>
            </c:dLbl>
            <c:spPr>
              <a:noFill/>
              <a:ln>
                <a:noFill/>
              </a:ln>
              <a:effectLst/>
            </c:spPr>
            <c:txPr>
              <a:bodyPr/>
              <a:lstStyle/>
              <a:p>
                <a:pPr>
                  <a:defRPr sz="1200"/>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Category 1</c:v>
                </c:pt>
              </c:strCache>
            </c:strRef>
          </c:cat>
          <c:val>
            <c:numRef>
              <c:f>Sheet1!$C$2</c:f>
              <c:numCache>
                <c:formatCode>General</c:formatCode>
                <c:ptCount val="1"/>
                <c:pt idx="0">
                  <c:v>1010</c:v>
                </c:pt>
              </c:numCache>
            </c:numRef>
          </c:val>
          <c:extLst>
            <c:ext xmlns:c16="http://schemas.microsoft.com/office/drawing/2014/chart" uri="{C3380CC4-5D6E-409C-BE32-E72D297353CC}">
              <c16:uniqueId val="{00000003-73B2-4691-87C1-828117B1BE09}"/>
            </c:ext>
          </c:extLst>
        </c:ser>
        <c:dLbls>
          <c:showLegendKey val="0"/>
          <c:showVal val="0"/>
          <c:showCatName val="0"/>
          <c:showSerName val="0"/>
          <c:showPercent val="0"/>
          <c:showBubbleSize val="0"/>
        </c:dLbls>
        <c:gapWidth val="150"/>
        <c:shape val="box"/>
        <c:axId val="1685066720"/>
        <c:axId val="1685067264"/>
        <c:axId val="0"/>
      </c:bar3DChart>
      <c:catAx>
        <c:axId val="1685066720"/>
        <c:scaling>
          <c:orientation val="minMax"/>
        </c:scaling>
        <c:delete val="1"/>
        <c:axPos val="b"/>
        <c:numFmt formatCode="General" sourceLinked="0"/>
        <c:majorTickMark val="out"/>
        <c:minorTickMark val="none"/>
        <c:tickLblPos val="nextTo"/>
        <c:crossAx val="1685067264"/>
        <c:crosses val="autoZero"/>
        <c:auto val="1"/>
        <c:lblAlgn val="ctr"/>
        <c:lblOffset val="100"/>
        <c:noMultiLvlLbl val="0"/>
      </c:catAx>
      <c:valAx>
        <c:axId val="1685067264"/>
        <c:scaling>
          <c:orientation val="minMax"/>
        </c:scaling>
        <c:delete val="0"/>
        <c:axPos val="l"/>
        <c:majorGridlines/>
        <c:numFmt formatCode="General" sourceLinked="1"/>
        <c:majorTickMark val="out"/>
        <c:minorTickMark val="none"/>
        <c:tickLblPos val="nextTo"/>
        <c:txPr>
          <a:bodyPr/>
          <a:lstStyle/>
          <a:p>
            <a:pPr>
              <a:defRPr>
                <a:latin typeface="Times New Roman" pitchFamily="18" charset="0"/>
                <a:cs typeface="Times New Roman" pitchFamily="18" charset="0"/>
              </a:defRPr>
            </a:pPr>
            <a:endParaRPr lang="ru-RU"/>
          </a:p>
        </c:txPr>
        <c:crossAx val="1685066720"/>
        <c:crosses val="autoZero"/>
        <c:crossBetween val="between"/>
      </c:valAx>
    </c:plotArea>
    <c:legend>
      <c:legendPos val="r"/>
      <c:overlay val="0"/>
      <c:txPr>
        <a:bodyPr/>
        <a:lstStyle/>
        <a:p>
          <a:pPr>
            <a:defRPr sz="1050">
              <a:latin typeface="Times New Roman" pitchFamily="18" charset="0"/>
              <a:cs typeface="Times New Roman" pitchFamily="18" charset="0"/>
            </a:defRPr>
          </a:pPr>
          <a:endParaRPr lang="ru-RU"/>
        </a:p>
      </c:txPr>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vert="horz"/>
          <a:lstStyle/>
          <a:p>
            <a:pPr>
              <a:defRPr sz="1200">
                <a:latin typeface="Times New Roman" pitchFamily="18" charset="0"/>
                <a:cs typeface="Times New Roman" pitchFamily="18" charset="0"/>
              </a:defRPr>
            </a:pPr>
            <a:r>
              <a:rPr lang="en-US" sz="1200">
                <a:latin typeface="Times New Roman" pitchFamily="18" charset="0"/>
                <a:cs typeface="Times New Roman" pitchFamily="18" charset="0"/>
              </a:rPr>
              <a:t>Province wise transportation support provided by NRNA</a:t>
            </a:r>
            <a:r>
              <a:rPr lang="en-US" sz="1200" baseline="0">
                <a:latin typeface="Times New Roman" pitchFamily="18" charset="0"/>
                <a:cs typeface="Times New Roman" pitchFamily="18" charset="0"/>
              </a:rPr>
              <a:t> </a:t>
            </a:r>
            <a:r>
              <a:rPr lang="en-US" sz="1200">
                <a:latin typeface="Times New Roman" pitchFamily="18" charset="0"/>
                <a:cs typeface="Times New Roman" pitchFamily="18" charset="0"/>
              </a:rPr>
              <a:t>Project Initiatives</a:t>
            </a:r>
          </a:p>
        </c:rich>
      </c:tx>
      <c:overlay val="0"/>
    </c:title>
    <c:autoTitleDeleted val="0"/>
    <c:view3D>
      <c:rotX val="15"/>
      <c:rotY val="20"/>
      <c:depthPercent val="100"/>
      <c:rAngAx val="1"/>
    </c:view3D>
    <c:floor>
      <c:thickness val="0"/>
    </c:floor>
    <c:sideWall>
      <c:thickness val="0"/>
    </c:sideWall>
    <c:backWall>
      <c:thickness val="0"/>
    </c:backWall>
    <c:plotArea>
      <c:layout/>
      <c:bar3DChart>
        <c:barDir val="col"/>
        <c:grouping val="clustered"/>
        <c:varyColors val="0"/>
        <c:ser>
          <c:idx val="0"/>
          <c:order val="0"/>
          <c:tx>
            <c:strRef>
              <c:f>Sheet1!$B$1</c:f>
              <c:strCache>
                <c:ptCount val="1"/>
                <c:pt idx="0">
                  <c:v>No. of migrant workers who received transportation support </c:v>
                </c:pt>
              </c:strCache>
            </c:strRef>
          </c:tx>
          <c:invertIfNegative val="0"/>
          <c:dLbls>
            <c:spPr>
              <a:noFill/>
              <a:ln>
                <a:noFill/>
              </a:ln>
              <a:effectLst/>
            </c:spPr>
            <c:txPr>
              <a:bodyPr rot="0" vert="horz"/>
              <a:lstStyle/>
              <a:p>
                <a:pPr>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Province no. 1</c:v>
                </c:pt>
                <c:pt idx="1">
                  <c:v>Province no. 2</c:v>
                </c:pt>
                <c:pt idx="2">
                  <c:v>Bagmati Province</c:v>
                </c:pt>
                <c:pt idx="3">
                  <c:v>Gandaki Province</c:v>
                </c:pt>
                <c:pt idx="4">
                  <c:v>Lumbini Province</c:v>
                </c:pt>
                <c:pt idx="5">
                  <c:v>Karnali Province</c:v>
                </c:pt>
                <c:pt idx="6">
                  <c:v>Sudurpashchim Province</c:v>
                </c:pt>
              </c:strCache>
            </c:strRef>
          </c:cat>
          <c:val>
            <c:numRef>
              <c:f>Sheet1!$B$2:$B$8</c:f>
              <c:numCache>
                <c:formatCode>General</c:formatCode>
                <c:ptCount val="7"/>
                <c:pt idx="0">
                  <c:v>282</c:v>
                </c:pt>
                <c:pt idx="1">
                  <c:v>322</c:v>
                </c:pt>
                <c:pt idx="2">
                  <c:v>47</c:v>
                </c:pt>
                <c:pt idx="3">
                  <c:v>50</c:v>
                </c:pt>
                <c:pt idx="4">
                  <c:v>256</c:v>
                </c:pt>
                <c:pt idx="5">
                  <c:v>15</c:v>
                </c:pt>
                <c:pt idx="6">
                  <c:v>38</c:v>
                </c:pt>
              </c:numCache>
            </c:numRef>
          </c:val>
          <c:extLst>
            <c:ext xmlns:c16="http://schemas.microsoft.com/office/drawing/2014/chart" uri="{C3380CC4-5D6E-409C-BE32-E72D297353CC}">
              <c16:uniqueId val="{00000000-403C-46D1-A9F4-0DA92D615915}"/>
            </c:ext>
          </c:extLst>
        </c:ser>
        <c:dLbls>
          <c:showLegendKey val="0"/>
          <c:showVal val="1"/>
          <c:showCatName val="0"/>
          <c:showSerName val="0"/>
          <c:showPercent val="0"/>
          <c:showBubbleSize val="0"/>
        </c:dLbls>
        <c:gapWidth val="150"/>
        <c:shape val="box"/>
        <c:axId val="1685072704"/>
        <c:axId val="1685057472"/>
        <c:axId val="0"/>
      </c:bar3DChart>
      <c:catAx>
        <c:axId val="1685072704"/>
        <c:scaling>
          <c:orientation val="minMax"/>
        </c:scaling>
        <c:delete val="0"/>
        <c:axPos val="b"/>
        <c:numFmt formatCode="General" sourceLinked="1"/>
        <c:majorTickMark val="none"/>
        <c:minorTickMark val="none"/>
        <c:tickLblPos val="nextTo"/>
        <c:txPr>
          <a:bodyPr rot="-60000000" vert="horz"/>
          <a:lstStyle/>
          <a:p>
            <a:pPr>
              <a:defRPr sz="900">
                <a:latin typeface="Times New Roman" pitchFamily="18" charset="0"/>
                <a:cs typeface="Times New Roman" pitchFamily="18" charset="0"/>
              </a:defRPr>
            </a:pPr>
            <a:endParaRPr lang="ru-RU"/>
          </a:p>
        </c:txPr>
        <c:crossAx val="1685057472"/>
        <c:crosses val="autoZero"/>
        <c:auto val="1"/>
        <c:lblAlgn val="ctr"/>
        <c:lblOffset val="100"/>
        <c:noMultiLvlLbl val="0"/>
      </c:catAx>
      <c:valAx>
        <c:axId val="1685057472"/>
        <c:scaling>
          <c:orientation val="minMax"/>
        </c:scaling>
        <c:delete val="0"/>
        <c:axPos val="l"/>
        <c:majorGridlines/>
        <c:numFmt formatCode="General" sourceLinked="1"/>
        <c:majorTickMark val="none"/>
        <c:minorTickMark val="none"/>
        <c:tickLblPos val="nextTo"/>
        <c:txPr>
          <a:bodyPr rot="-60000000" vert="horz"/>
          <a:lstStyle/>
          <a:p>
            <a:pPr>
              <a:defRPr/>
            </a:pPr>
            <a:endParaRPr lang="ru-RU"/>
          </a:p>
        </c:txPr>
        <c:crossAx val="1685072704"/>
        <c:crosses val="autoZero"/>
        <c:crossBetween val="between"/>
      </c:valAx>
    </c:plotArea>
    <c:legend>
      <c:legendPos val="b"/>
      <c:overlay val="0"/>
      <c:txPr>
        <a:bodyPr rot="0" vert="horz"/>
        <a:lstStyle/>
        <a:p>
          <a:pPr>
            <a:defRPr sz="1050">
              <a:latin typeface="Times New Roman" pitchFamily="18" charset="0"/>
              <a:cs typeface="Times New Roman" pitchFamily="18" charset="0"/>
            </a:defRPr>
          </a:pPr>
          <a:endParaRPr lang="ru-RU"/>
        </a:p>
      </c:txPr>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vert="horz"/>
          <a:lstStyle/>
          <a:p>
            <a:pPr>
              <a:defRPr sz="1400">
                <a:latin typeface="Times New Roman" pitchFamily="18" charset="0"/>
                <a:cs typeface="Times New Roman" pitchFamily="18" charset="0"/>
              </a:defRPr>
            </a:pPr>
            <a:r>
              <a:rPr lang="en-US" sz="1400">
                <a:latin typeface="Times New Roman" pitchFamily="18" charset="0"/>
                <a:cs typeface="Times New Roman" pitchFamily="18" charset="0"/>
              </a:rPr>
              <a:t>Country wise transportation support provided by NRNA</a:t>
            </a:r>
            <a:r>
              <a:rPr lang="en-US" sz="1400" baseline="0">
                <a:latin typeface="Times New Roman" pitchFamily="18" charset="0"/>
                <a:cs typeface="Times New Roman" pitchFamily="18" charset="0"/>
              </a:rPr>
              <a:t> </a:t>
            </a:r>
            <a:r>
              <a:rPr lang="en-US" sz="1400">
                <a:latin typeface="Times New Roman" pitchFamily="18" charset="0"/>
                <a:cs typeface="Times New Roman" pitchFamily="18" charset="0"/>
              </a:rPr>
              <a:t>Project Initiatives</a:t>
            </a:r>
          </a:p>
        </c:rich>
      </c:tx>
      <c:overlay val="0"/>
    </c:title>
    <c:autoTitleDeleted val="0"/>
    <c:view3D>
      <c:rotX val="15"/>
      <c:rotY val="20"/>
      <c:depthPercent val="100"/>
      <c:rAngAx val="1"/>
    </c:view3D>
    <c:floor>
      <c:thickness val="0"/>
    </c:floor>
    <c:sideWall>
      <c:thickness val="0"/>
    </c:sideWall>
    <c:backWall>
      <c:thickness val="0"/>
    </c:backWall>
    <c:plotArea>
      <c:layout>
        <c:manualLayout>
          <c:layoutTarget val="inner"/>
          <c:xMode val="edge"/>
          <c:yMode val="edge"/>
          <c:x val="8.3025086980407226E-2"/>
          <c:y val="0.19699630766493259"/>
          <c:w val="0.89704135820231878"/>
          <c:h val="0.44828684550024628"/>
        </c:manualLayout>
      </c:layout>
      <c:bar3DChart>
        <c:barDir val="col"/>
        <c:grouping val="clustered"/>
        <c:varyColors val="0"/>
        <c:ser>
          <c:idx val="0"/>
          <c:order val="0"/>
          <c:tx>
            <c:strRef>
              <c:f>Sheet1!$B$1</c:f>
              <c:strCache>
                <c:ptCount val="1"/>
                <c:pt idx="0">
                  <c:v>No. of migrant workers who received transport support</c:v>
                </c:pt>
              </c:strCache>
            </c:strRef>
          </c:tx>
          <c:invertIfNegative val="0"/>
          <c:dLbls>
            <c:spPr>
              <a:noFill/>
              <a:ln>
                <a:noFill/>
              </a:ln>
              <a:effectLst/>
            </c:spPr>
            <c:txPr>
              <a:bodyPr rot="0" vert="horz"/>
              <a:lstStyle/>
              <a:p>
                <a:pPr>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Qatar</c:v>
                </c:pt>
                <c:pt idx="1">
                  <c:v>Malaysia</c:v>
                </c:pt>
                <c:pt idx="2">
                  <c:v>Saudi Arabia</c:v>
                </c:pt>
                <c:pt idx="3">
                  <c:v>UAE</c:v>
                </c:pt>
                <c:pt idx="4">
                  <c:v>Kuwait</c:v>
                </c:pt>
                <c:pt idx="5">
                  <c:v>Bahrain</c:v>
                </c:pt>
                <c:pt idx="6">
                  <c:v>Oman</c:v>
                </c:pt>
                <c:pt idx="7">
                  <c:v>Cambodia</c:v>
                </c:pt>
                <c:pt idx="8">
                  <c:v>Russia </c:v>
                </c:pt>
                <c:pt idx="9">
                  <c:v>Total </c:v>
                </c:pt>
              </c:strCache>
            </c:strRef>
          </c:cat>
          <c:val>
            <c:numRef>
              <c:f>Sheet1!$B$2:$B$11</c:f>
              <c:numCache>
                <c:formatCode>General</c:formatCode>
                <c:ptCount val="10"/>
                <c:pt idx="0">
                  <c:v>98</c:v>
                </c:pt>
                <c:pt idx="1">
                  <c:v>229</c:v>
                </c:pt>
                <c:pt idx="2">
                  <c:v>387</c:v>
                </c:pt>
                <c:pt idx="3">
                  <c:v>240</c:v>
                </c:pt>
                <c:pt idx="4">
                  <c:v>20</c:v>
                </c:pt>
                <c:pt idx="5">
                  <c:v>6</c:v>
                </c:pt>
                <c:pt idx="6">
                  <c:v>12</c:v>
                </c:pt>
                <c:pt idx="7">
                  <c:v>17</c:v>
                </c:pt>
                <c:pt idx="8">
                  <c:v>1</c:v>
                </c:pt>
                <c:pt idx="9">
                  <c:v>1010</c:v>
                </c:pt>
              </c:numCache>
            </c:numRef>
          </c:val>
          <c:extLst>
            <c:ext xmlns:c16="http://schemas.microsoft.com/office/drawing/2014/chart" uri="{C3380CC4-5D6E-409C-BE32-E72D297353CC}">
              <c16:uniqueId val="{00000000-A03E-4C00-82B5-ADC93B3EF065}"/>
            </c:ext>
          </c:extLst>
        </c:ser>
        <c:dLbls>
          <c:showLegendKey val="0"/>
          <c:showVal val="1"/>
          <c:showCatName val="0"/>
          <c:showSerName val="0"/>
          <c:showPercent val="0"/>
          <c:showBubbleSize val="0"/>
        </c:dLbls>
        <c:gapWidth val="150"/>
        <c:shape val="box"/>
        <c:axId val="1761813760"/>
        <c:axId val="1761820832"/>
        <c:axId val="0"/>
      </c:bar3DChart>
      <c:catAx>
        <c:axId val="1761813760"/>
        <c:scaling>
          <c:orientation val="minMax"/>
        </c:scaling>
        <c:delete val="0"/>
        <c:axPos val="b"/>
        <c:numFmt formatCode="General" sourceLinked="1"/>
        <c:majorTickMark val="none"/>
        <c:minorTickMark val="none"/>
        <c:tickLblPos val="nextTo"/>
        <c:txPr>
          <a:bodyPr rot="-60000000" vert="horz"/>
          <a:lstStyle/>
          <a:p>
            <a:pPr>
              <a:defRPr sz="1100">
                <a:latin typeface="Times New Roman" pitchFamily="18" charset="0"/>
                <a:cs typeface="Times New Roman" pitchFamily="18" charset="0"/>
              </a:defRPr>
            </a:pPr>
            <a:endParaRPr lang="ru-RU"/>
          </a:p>
        </c:txPr>
        <c:crossAx val="1761820832"/>
        <c:crosses val="autoZero"/>
        <c:auto val="1"/>
        <c:lblAlgn val="ctr"/>
        <c:lblOffset val="100"/>
        <c:noMultiLvlLbl val="0"/>
      </c:catAx>
      <c:valAx>
        <c:axId val="1761820832"/>
        <c:scaling>
          <c:orientation val="minMax"/>
        </c:scaling>
        <c:delete val="0"/>
        <c:axPos val="l"/>
        <c:majorGridlines/>
        <c:numFmt formatCode="General" sourceLinked="1"/>
        <c:majorTickMark val="none"/>
        <c:minorTickMark val="none"/>
        <c:tickLblPos val="nextTo"/>
        <c:txPr>
          <a:bodyPr rot="-60000000" vert="horz"/>
          <a:lstStyle/>
          <a:p>
            <a:pPr>
              <a:defRPr/>
            </a:pPr>
            <a:endParaRPr lang="ru-RU"/>
          </a:p>
        </c:txPr>
        <c:crossAx val="1761813760"/>
        <c:crosses val="autoZero"/>
        <c:crossBetween val="between"/>
      </c:valAx>
    </c:plotArea>
    <c:legend>
      <c:legendPos val="b"/>
      <c:overlay val="0"/>
      <c:txPr>
        <a:bodyPr rot="0" vert="horz"/>
        <a:lstStyle/>
        <a:p>
          <a:pPr>
            <a:defRPr sz="1100">
              <a:latin typeface="Times New Roman" pitchFamily="18" charset="0"/>
              <a:cs typeface="Times New Roman" pitchFamily="18" charset="0"/>
            </a:defRPr>
          </a:pPr>
          <a:endParaRPr lang="ru-RU"/>
        </a:p>
      </c:txPr>
    </c:legend>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400">
                <a:latin typeface="Times New Roman" pitchFamily="18" charset="0"/>
                <a:cs typeface="Times New Roman" pitchFamily="18" charset="0"/>
              </a:rPr>
              <a:t>Skill</a:t>
            </a:r>
            <a:r>
              <a:rPr lang="en-US" sz="1400" baseline="0">
                <a:latin typeface="Times New Roman" pitchFamily="18" charset="0"/>
                <a:cs typeface="Times New Roman" pitchFamily="18" charset="0"/>
              </a:rPr>
              <a:t> Mapping of the Nepali Migrant Workers</a:t>
            </a:r>
            <a:endParaRPr lang="en-US" sz="1400">
              <a:latin typeface="Times New Roman" pitchFamily="18" charset="0"/>
              <a:cs typeface="Times New Roman" pitchFamily="18" charset="0"/>
            </a:endParaRPr>
          </a:p>
        </c:rich>
      </c:tx>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Sheet1!$B$1</c:f>
              <c:strCache>
                <c:ptCount val="1"/>
                <c:pt idx="0">
                  <c:v>Unskilled labor</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Qatar</c:v>
                </c:pt>
                <c:pt idx="1">
                  <c:v>Malaysia</c:v>
                </c:pt>
                <c:pt idx="2">
                  <c:v>Saudi Arabia</c:v>
                </c:pt>
                <c:pt idx="3">
                  <c:v>UAE</c:v>
                </c:pt>
                <c:pt idx="4">
                  <c:v>Kathmandu</c:v>
                </c:pt>
                <c:pt idx="5">
                  <c:v>Total </c:v>
                </c:pt>
              </c:strCache>
            </c:strRef>
          </c:cat>
          <c:val>
            <c:numRef>
              <c:f>Sheet1!$B$2:$B$7</c:f>
              <c:numCache>
                <c:formatCode>General</c:formatCode>
                <c:ptCount val="6"/>
                <c:pt idx="0">
                  <c:v>28</c:v>
                </c:pt>
                <c:pt idx="1">
                  <c:v>1684</c:v>
                </c:pt>
                <c:pt idx="2">
                  <c:v>3373</c:v>
                </c:pt>
                <c:pt idx="3">
                  <c:v>1386</c:v>
                </c:pt>
                <c:pt idx="4">
                  <c:v>1218</c:v>
                </c:pt>
                <c:pt idx="5">
                  <c:v>7689</c:v>
                </c:pt>
              </c:numCache>
            </c:numRef>
          </c:val>
          <c:extLst>
            <c:ext xmlns:c16="http://schemas.microsoft.com/office/drawing/2014/chart" uri="{C3380CC4-5D6E-409C-BE32-E72D297353CC}">
              <c16:uniqueId val="{00000000-D2DD-4BF5-A1B7-72CC926E1525}"/>
            </c:ext>
          </c:extLst>
        </c:ser>
        <c:ser>
          <c:idx val="1"/>
          <c:order val="1"/>
          <c:tx>
            <c:strRef>
              <c:f>Sheet1!$C$1</c:f>
              <c:strCache>
                <c:ptCount val="1"/>
                <c:pt idx="0">
                  <c:v>Semi-skilled labor</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Qatar</c:v>
                </c:pt>
                <c:pt idx="1">
                  <c:v>Malaysia</c:v>
                </c:pt>
                <c:pt idx="2">
                  <c:v>Saudi Arabia</c:v>
                </c:pt>
                <c:pt idx="3">
                  <c:v>UAE</c:v>
                </c:pt>
                <c:pt idx="4">
                  <c:v>Kathmandu</c:v>
                </c:pt>
                <c:pt idx="5">
                  <c:v>Total </c:v>
                </c:pt>
              </c:strCache>
            </c:strRef>
          </c:cat>
          <c:val>
            <c:numRef>
              <c:f>Sheet1!$C$2:$C$7</c:f>
              <c:numCache>
                <c:formatCode>General</c:formatCode>
                <c:ptCount val="6"/>
                <c:pt idx="0">
                  <c:v>9</c:v>
                </c:pt>
                <c:pt idx="1">
                  <c:v>323</c:v>
                </c:pt>
                <c:pt idx="2">
                  <c:v>140</c:v>
                </c:pt>
                <c:pt idx="3">
                  <c:v>869</c:v>
                </c:pt>
                <c:pt idx="4">
                  <c:v>322</c:v>
                </c:pt>
                <c:pt idx="5">
                  <c:v>1663</c:v>
                </c:pt>
              </c:numCache>
            </c:numRef>
          </c:val>
          <c:extLst>
            <c:ext xmlns:c16="http://schemas.microsoft.com/office/drawing/2014/chart" uri="{C3380CC4-5D6E-409C-BE32-E72D297353CC}">
              <c16:uniqueId val="{00000001-D2DD-4BF5-A1B7-72CC926E1525}"/>
            </c:ext>
          </c:extLst>
        </c:ser>
        <c:ser>
          <c:idx val="2"/>
          <c:order val="2"/>
          <c:tx>
            <c:strRef>
              <c:f>Sheet1!$D$1</c:f>
              <c:strCache>
                <c:ptCount val="1"/>
                <c:pt idx="0">
                  <c:v>Skilled labor</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Qatar</c:v>
                </c:pt>
                <c:pt idx="1">
                  <c:v>Malaysia</c:v>
                </c:pt>
                <c:pt idx="2">
                  <c:v>Saudi Arabia</c:v>
                </c:pt>
                <c:pt idx="3">
                  <c:v>UAE</c:v>
                </c:pt>
                <c:pt idx="4">
                  <c:v>Kathmandu</c:v>
                </c:pt>
                <c:pt idx="5">
                  <c:v>Total </c:v>
                </c:pt>
              </c:strCache>
            </c:strRef>
          </c:cat>
          <c:val>
            <c:numRef>
              <c:f>Sheet1!$D$2:$D$7</c:f>
              <c:numCache>
                <c:formatCode>General</c:formatCode>
                <c:ptCount val="6"/>
                <c:pt idx="0">
                  <c:v>6</c:v>
                </c:pt>
                <c:pt idx="1">
                  <c:v>35</c:v>
                </c:pt>
                <c:pt idx="2">
                  <c:v>64</c:v>
                </c:pt>
                <c:pt idx="3">
                  <c:v>414</c:v>
                </c:pt>
                <c:pt idx="4">
                  <c:v>164</c:v>
                </c:pt>
                <c:pt idx="5">
                  <c:v>683</c:v>
                </c:pt>
              </c:numCache>
            </c:numRef>
          </c:val>
          <c:extLst>
            <c:ext xmlns:c16="http://schemas.microsoft.com/office/drawing/2014/chart" uri="{C3380CC4-5D6E-409C-BE32-E72D297353CC}">
              <c16:uniqueId val="{00000002-D2DD-4BF5-A1B7-72CC926E1525}"/>
            </c:ext>
          </c:extLst>
        </c:ser>
        <c:ser>
          <c:idx val="3"/>
          <c:order val="3"/>
          <c:tx>
            <c:strRef>
              <c:f>Sheet1!$E$1</c:f>
              <c:strCache>
                <c:ptCount val="1"/>
                <c:pt idx="0">
                  <c:v>Student </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Qatar</c:v>
                </c:pt>
                <c:pt idx="1">
                  <c:v>Malaysia</c:v>
                </c:pt>
                <c:pt idx="2">
                  <c:v>Saudi Arabia</c:v>
                </c:pt>
                <c:pt idx="3">
                  <c:v>UAE</c:v>
                </c:pt>
                <c:pt idx="4">
                  <c:v>Kathmandu</c:v>
                </c:pt>
                <c:pt idx="5">
                  <c:v>Total </c:v>
                </c:pt>
              </c:strCache>
            </c:strRef>
          </c:cat>
          <c:val>
            <c:numRef>
              <c:f>Sheet1!$E$2:$E$7</c:f>
              <c:numCache>
                <c:formatCode>General</c:formatCode>
                <c:ptCount val="6"/>
                <c:pt idx="3">
                  <c:v>15</c:v>
                </c:pt>
                <c:pt idx="5">
                  <c:v>15</c:v>
                </c:pt>
              </c:numCache>
            </c:numRef>
          </c:val>
          <c:extLst>
            <c:ext xmlns:c16="http://schemas.microsoft.com/office/drawing/2014/chart" uri="{C3380CC4-5D6E-409C-BE32-E72D297353CC}">
              <c16:uniqueId val="{00000003-D2DD-4BF5-A1B7-72CC926E1525}"/>
            </c:ext>
          </c:extLst>
        </c:ser>
        <c:dLbls>
          <c:showLegendKey val="0"/>
          <c:showVal val="0"/>
          <c:showCatName val="0"/>
          <c:showSerName val="0"/>
          <c:showPercent val="0"/>
          <c:showBubbleSize val="0"/>
        </c:dLbls>
        <c:gapWidth val="150"/>
        <c:shape val="box"/>
        <c:axId val="1761819744"/>
        <c:axId val="1761824640"/>
        <c:axId val="0"/>
      </c:bar3DChart>
      <c:catAx>
        <c:axId val="1761819744"/>
        <c:scaling>
          <c:orientation val="minMax"/>
        </c:scaling>
        <c:delete val="0"/>
        <c:axPos val="b"/>
        <c:numFmt formatCode="General" sourceLinked="0"/>
        <c:majorTickMark val="out"/>
        <c:minorTickMark val="none"/>
        <c:tickLblPos val="nextTo"/>
        <c:txPr>
          <a:bodyPr/>
          <a:lstStyle/>
          <a:p>
            <a:pPr>
              <a:defRPr sz="1100">
                <a:latin typeface="Times New Roman" pitchFamily="18" charset="0"/>
                <a:cs typeface="Times New Roman" pitchFamily="18" charset="0"/>
              </a:defRPr>
            </a:pPr>
            <a:endParaRPr lang="ru-RU"/>
          </a:p>
        </c:txPr>
        <c:crossAx val="1761824640"/>
        <c:crosses val="autoZero"/>
        <c:auto val="1"/>
        <c:lblAlgn val="ctr"/>
        <c:lblOffset val="100"/>
        <c:noMultiLvlLbl val="0"/>
      </c:catAx>
      <c:valAx>
        <c:axId val="1761824640"/>
        <c:scaling>
          <c:orientation val="minMax"/>
        </c:scaling>
        <c:delete val="0"/>
        <c:axPos val="l"/>
        <c:majorGridlines/>
        <c:numFmt formatCode="General" sourceLinked="1"/>
        <c:majorTickMark val="out"/>
        <c:minorTickMark val="none"/>
        <c:tickLblPos val="nextTo"/>
        <c:crossAx val="1761819744"/>
        <c:crosses val="autoZero"/>
        <c:crossBetween val="between"/>
      </c:valAx>
    </c:plotArea>
    <c:legend>
      <c:legendPos val="b"/>
      <c:overlay val="0"/>
      <c:txPr>
        <a:bodyPr/>
        <a:lstStyle/>
        <a:p>
          <a:pPr>
            <a:defRPr sz="1100">
              <a:latin typeface="Times New Roman" pitchFamily="18" charset="0"/>
              <a:cs typeface="Times New Roman" pitchFamily="18" charset="0"/>
            </a:defRPr>
          </a:pPr>
          <a:endParaRPr lang="ru-RU"/>
        </a:p>
      </c:txPr>
    </c:legend>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showLegendKey val="0"/>
          <c:showVal val="0"/>
          <c:showCatName val="0"/>
          <c:showSerName val="0"/>
          <c:showPercent val="0"/>
          <c:showBubbleSize val="0"/>
          <c:showLeaderLines val="0"/>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r>
              <a:rPr lang="en-US" dirty="0" err="1"/>
              <a:t>Committment</a:t>
            </a:r>
            <a:r>
              <a:rPr lang="en-US" dirty="0"/>
              <a:t> </a:t>
            </a:r>
            <a:r>
              <a:rPr lang="en-US" dirty="0" err="1"/>
              <a:t>Vs</a:t>
            </a:r>
            <a:r>
              <a:rPr lang="en-US" dirty="0"/>
              <a:t> Budget Release from Donor </a:t>
            </a:r>
            <a:r>
              <a:rPr lang="en-US" dirty="0" smtClean="0"/>
              <a:t>( budget in USD</a:t>
            </a:r>
            <a:r>
              <a:rPr lang="en-US" dirty="0"/>
              <a:t>) </a:t>
            </a:r>
          </a:p>
        </c:rich>
      </c:tx>
      <c:layout>
        <c:manualLayout>
          <c:xMode val="edge"/>
          <c:yMode val="edge"/>
          <c:x val="0.13720620667712716"/>
          <c:y val="2.2296544035674472E-2"/>
        </c:manualLayout>
      </c:layout>
      <c:overlay val="0"/>
      <c:spPr>
        <a:noFill/>
        <a:ln>
          <a:noFill/>
        </a:ln>
        <a:effectLst/>
      </c:spPr>
      <c:txPr>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endParaRPr lang="ru-RU"/>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7.6067612720564726E-2"/>
          <c:y val="0.16013448151756951"/>
          <c:w val="0.81415747683392969"/>
          <c:h val="0.73953107032189558"/>
        </c:manualLayout>
      </c:layout>
      <c:pie3DChart>
        <c:varyColors val="1"/>
        <c:ser>
          <c:idx val="0"/>
          <c:order val="0"/>
          <c:tx>
            <c:strRef>
              <c:f>Sheet2!$D$7</c:f>
              <c:strCache>
                <c:ptCount val="1"/>
                <c:pt idx="0">
                  <c:v>Budget Released (in USD)</c:v>
                </c:pt>
              </c:strCache>
            </c:strRef>
          </c:tx>
          <c:dPt>
            <c:idx val="0"/>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50F1-4158-9F42-E236BED52213}"/>
              </c:ext>
            </c:extLst>
          </c:dPt>
          <c:dPt>
            <c:idx val="1"/>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50F1-4158-9F42-E236BED52213}"/>
              </c:ext>
            </c:extLst>
          </c:dPt>
          <c:dPt>
            <c:idx val="2"/>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50F1-4158-9F42-E236BED52213}"/>
              </c:ext>
            </c:extLst>
          </c:dPt>
          <c:dPt>
            <c:idx val="3"/>
            <c:bubble3D val="0"/>
            <c:spPr>
              <a:solidFill>
                <a:schemeClr val="accent2">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50F1-4158-9F42-E236BED52213}"/>
              </c:ext>
            </c:extLst>
          </c:dPt>
          <c:dPt>
            <c:idx val="4"/>
            <c:bubble3D val="0"/>
            <c:spPr>
              <a:solidFill>
                <a:schemeClr val="accent4">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50F1-4158-9F42-E236BED52213}"/>
              </c:ext>
            </c:extLst>
          </c:dPt>
          <c:dLbls>
            <c:dLbl>
              <c:idx val="0"/>
              <c:layout>
                <c:manualLayout>
                  <c:x val="-8.6338846002786962E-3"/>
                  <c:y val="-5.5740482272491855E-3"/>
                </c:manualLayout>
              </c:layout>
              <c:spPr>
                <a:noFill/>
                <a:ln>
                  <a:noFill/>
                </a:ln>
                <a:effectLst/>
              </c:spPr>
              <c:txPr>
                <a:bodyPr rot="0" spcFirstLastPara="1" vertOverflow="ellipsis" vert="horz" wrap="square" lIns="38100" tIns="19050" rIns="38100" bIns="19050" anchor="ctr" anchorCtr="1">
                  <a:noAutofit/>
                </a:bodyPr>
                <a:lstStyle/>
                <a:p>
                  <a:pPr>
                    <a:defRPr sz="1800" b="1" i="0" u="none" strike="noStrike" kern="1200" spc="0" baseline="0">
                      <a:solidFill>
                        <a:schemeClr val="accent2"/>
                      </a:solidFill>
                      <a:latin typeface="+mn-lt"/>
                      <a:ea typeface="+mn-ea"/>
                      <a:cs typeface="+mn-cs"/>
                    </a:defRPr>
                  </a:pPr>
                  <a:endParaRPr lang="ru-RU"/>
                </a:p>
              </c:txPr>
              <c:dLblPos val="bestFit"/>
              <c:showLegendKey val="0"/>
              <c:showVal val="1"/>
              <c:showCatName val="1"/>
              <c:showSerName val="0"/>
              <c:showPercent val="0"/>
              <c:showBubbleSize val="0"/>
              <c:extLst>
                <c:ext xmlns:c15="http://schemas.microsoft.com/office/drawing/2012/chart" uri="{CE6537A1-D6FC-4f65-9D91-7224C49458BB}">
                  <c15:layout>
                    <c:manualLayout>
                      <c:w val="0.2463460484334325"/>
                      <c:h val="7.5696767001114815E-2"/>
                    </c:manualLayout>
                  </c15:layout>
                </c:ext>
                <c:ext xmlns:c16="http://schemas.microsoft.com/office/drawing/2014/chart" uri="{C3380CC4-5D6E-409C-BE32-E72D297353CC}">
                  <c16:uniqueId val="{00000001-50F1-4158-9F42-E236BED52213}"/>
                </c:ext>
              </c:extLst>
            </c:dLbl>
            <c:dLbl>
              <c:idx val="1"/>
              <c:layout>
                <c:manualLayout>
                  <c:x val="5.3037316282660139E-2"/>
                  <c:y val="-2.0066889632107045E-2"/>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accent4"/>
                      </a:solidFill>
                      <a:latin typeface="+mn-lt"/>
                      <a:ea typeface="+mn-ea"/>
                      <a:cs typeface="+mn-cs"/>
                    </a:defRPr>
                  </a:pPr>
                  <a:endParaRPr lang="ru-RU"/>
                </a:p>
              </c:txPr>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0F1-4158-9F42-E236BED52213}"/>
                </c:ext>
              </c:extLst>
            </c:dLbl>
            <c:dLbl>
              <c:idx val="2"/>
              <c:layout>
                <c:manualLayout>
                  <c:x val="6.1671298003093081E-2"/>
                  <c:y val="-3.5674470457079235E-2"/>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accent6"/>
                      </a:solidFill>
                      <a:latin typeface="+mn-lt"/>
                      <a:ea typeface="+mn-ea"/>
                      <a:cs typeface="+mn-cs"/>
                    </a:defRPr>
                  </a:pPr>
                  <a:endParaRPr lang="ru-RU"/>
                </a:p>
              </c:txPr>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0F1-4158-9F42-E236BED52213}"/>
                </c:ext>
              </c:extLst>
            </c:dLbl>
            <c:dLbl>
              <c:idx val="3"/>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accent2">
                          <a:lumMod val="60000"/>
                        </a:schemeClr>
                      </a:solidFill>
                      <a:latin typeface="+mn-lt"/>
                      <a:ea typeface="+mn-ea"/>
                      <a:cs typeface="+mn-cs"/>
                    </a:defRPr>
                  </a:pPr>
                  <a:endParaRPr lang="ru-RU"/>
                </a:p>
              </c:txPr>
              <c:dLblPos val="outEnd"/>
              <c:showLegendKey val="0"/>
              <c:showVal val="1"/>
              <c:showCatName val="1"/>
              <c:showSerName val="0"/>
              <c:showPercent val="0"/>
              <c:showBubbleSize val="0"/>
              <c:extLst>
                <c:ext xmlns:c16="http://schemas.microsoft.com/office/drawing/2014/chart" uri="{C3380CC4-5D6E-409C-BE32-E72D297353CC}">
                  <c16:uniqueId val="{00000007-50F1-4158-9F42-E236BED52213}"/>
                </c:ext>
              </c:extLst>
            </c:dLbl>
            <c:dLbl>
              <c:idx val="4"/>
              <c:layout>
                <c:manualLayout>
                  <c:x val="-2.4668519201237235E-2"/>
                  <c:y val="-2.8985507246376892E-2"/>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accent4">
                          <a:lumMod val="60000"/>
                        </a:schemeClr>
                      </a:solidFill>
                      <a:latin typeface="+mn-lt"/>
                      <a:ea typeface="+mn-ea"/>
                      <a:cs typeface="+mn-cs"/>
                    </a:defRPr>
                  </a:pPr>
                  <a:endParaRPr lang="ru-RU"/>
                </a:p>
              </c:txPr>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50F1-4158-9F42-E236BED52213}"/>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accent2"/>
                    </a:solidFill>
                    <a:latin typeface="+mn-lt"/>
                    <a:ea typeface="+mn-ea"/>
                    <a:cs typeface="+mn-cs"/>
                  </a:defRPr>
                </a:pPr>
                <a:endParaRPr lang="ru-RU"/>
              </a:p>
            </c:tx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Sheet2!$C$8:$C$12</c:f>
              <c:strCache>
                <c:ptCount val="5"/>
                <c:pt idx="0">
                  <c:v>1st Installment</c:v>
                </c:pt>
                <c:pt idx="1">
                  <c:v>2nd Installment</c:v>
                </c:pt>
                <c:pt idx="2">
                  <c:v>3rd Installment</c:v>
                </c:pt>
                <c:pt idx="3">
                  <c:v>Final Installment to be released</c:v>
                </c:pt>
                <c:pt idx="4">
                  <c:v>Total Budget</c:v>
                </c:pt>
              </c:strCache>
            </c:strRef>
          </c:cat>
          <c:val>
            <c:numRef>
              <c:f>Sheet2!$D$8:$D$12</c:f>
              <c:numCache>
                <c:formatCode>General</c:formatCode>
                <c:ptCount val="5"/>
                <c:pt idx="0">
                  <c:v>30000</c:v>
                </c:pt>
                <c:pt idx="1">
                  <c:v>352117</c:v>
                </c:pt>
                <c:pt idx="2">
                  <c:v>437428</c:v>
                </c:pt>
                <c:pt idx="3">
                  <c:v>43134</c:v>
                </c:pt>
                <c:pt idx="4">
                  <c:v>862679</c:v>
                </c:pt>
              </c:numCache>
            </c:numRef>
          </c:val>
          <c:extLst>
            <c:ext xmlns:c16="http://schemas.microsoft.com/office/drawing/2014/chart" uri="{C3380CC4-5D6E-409C-BE32-E72D297353CC}">
              <c16:uniqueId val="{0000000A-50F1-4158-9F42-E236BED52213}"/>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86A3F1-9BB0-490E-A8C6-99A750C517FE}" type="doc">
      <dgm:prSet loTypeId="urn:microsoft.com/office/officeart/2005/8/layout/hierarchy6" loCatId="hierarchy" qsTypeId="urn:microsoft.com/office/officeart/2005/8/quickstyle/simple1" qsCatId="simple" csTypeId="urn:microsoft.com/office/officeart/2005/8/colors/colorful3" csCatId="colorful" phldr="1"/>
      <dgm:spPr/>
      <dgm:t>
        <a:bodyPr/>
        <a:lstStyle/>
        <a:p>
          <a:endParaRPr lang="en-US"/>
        </a:p>
      </dgm:t>
    </dgm:pt>
    <dgm:pt modelId="{5E6DB884-62AC-4AEC-89E4-2B56EE7BE377}">
      <dgm:prSet phldrT="[Text]" custT="1"/>
      <dgm:spPr/>
      <dgm:t>
        <a:bodyPr/>
        <a:lstStyle/>
        <a:p>
          <a:r>
            <a:rPr lang="en-US" sz="2000" dirty="0" err="1">
              <a:latin typeface="Preeti" pitchFamily="2" charset="0"/>
            </a:rPr>
            <a:t>cGt</a:t>
          </a:r>
          <a:r>
            <a:rPr lang="en-US" sz="2000" dirty="0">
              <a:latin typeface="Preeti" pitchFamily="2" charset="0"/>
            </a:rPr>
            <a:t>/f{li6«o</a:t>
          </a:r>
          <a:r>
            <a:rPr lang="en-US" sz="2000" dirty="0"/>
            <a:t> </a:t>
          </a:r>
          <a:r>
            <a:rPr lang="en-US" sz="2000" dirty="0" err="1">
              <a:latin typeface="Preeti" pitchFamily="2" charset="0"/>
            </a:rPr>
            <a:t>sfo</a:t>
          </a:r>
          <a:r>
            <a:rPr lang="en-US" sz="2000" dirty="0">
              <a:latin typeface="Preeti" pitchFamily="2" charset="0"/>
            </a:rPr>
            <a:t>{</a:t>
          </a:r>
          <a:r>
            <a:rPr lang="en-US" sz="2000" dirty="0" err="1">
              <a:latin typeface="Preeti" pitchFamily="2" charset="0"/>
            </a:rPr>
            <a:t>sf</a:t>
          </a:r>
          <a:r>
            <a:rPr lang="en-US" sz="2000" dirty="0">
              <a:latin typeface="Preeti" pitchFamily="2" charset="0"/>
            </a:rPr>
            <a:t>/L ;</a:t>
          </a:r>
          <a:r>
            <a:rPr lang="en-US" sz="2000" dirty="0" err="1">
              <a:latin typeface="Preeti" pitchFamily="2" charset="0"/>
            </a:rPr>
            <a:t>lrjfno÷cGt</a:t>
          </a:r>
          <a:r>
            <a:rPr lang="en-US" sz="2000" dirty="0">
              <a:latin typeface="Preeti" pitchFamily="2" charset="0"/>
            </a:rPr>
            <a:t>/f{li6</a:t>
          </a:r>
          <a:r>
            <a:rPr lang="en-US" sz="2000" dirty="0">
              <a:latin typeface="Preeti"/>
            </a:rPr>
            <a:t>«o</a:t>
          </a:r>
          <a:r>
            <a:rPr lang="en-US" sz="2000" dirty="0">
              <a:latin typeface="Preeti" pitchFamily="2" charset="0"/>
            </a:rPr>
            <a:t> ;</a:t>
          </a:r>
          <a:r>
            <a:rPr lang="en-US" sz="2000" dirty="0" err="1">
              <a:latin typeface="Preeti" pitchFamily="2" charset="0"/>
            </a:rPr>
            <a:t>dGjo</a:t>
          </a:r>
          <a:r>
            <a:rPr lang="en-US" sz="2000" dirty="0">
              <a:latin typeface="Preeti" pitchFamily="2" charset="0"/>
            </a:rPr>
            <a:t> kl/</a:t>
          </a:r>
          <a:r>
            <a:rPr lang="en-US" sz="2000" dirty="0" err="1">
              <a:latin typeface="Preeti" pitchFamily="2" charset="0"/>
            </a:rPr>
            <a:t>ifb</a:t>
          </a:r>
          <a:r>
            <a:rPr lang="en-US" sz="2000" dirty="0">
              <a:latin typeface="Preeti" pitchFamily="2" charset="0"/>
            </a:rPr>
            <a:t>\÷</a:t>
          </a:r>
          <a:r>
            <a:rPr lang="en-US" sz="2000" b="0" dirty="0">
              <a:solidFill>
                <a:schemeClr val="bg1"/>
              </a:solidFill>
              <a:latin typeface="Preeti" pitchFamily="2" charset="0"/>
            </a:rPr>
            <a:t>j}b]</a:t>
          </a:r>
          <a:r>
            <a:rPr lang="en-US" sz="2000" b="0" dirty="0" err="1">
              <a:solidFill>
                <a:schemeClr val="bg1"/>
              </a:solidFill>
              <a:latin typeface="Preeti" pitchFamily="2" charset="0"/>
            </a:rPr>
            <a:t>lzs</a:t>
          </a:r>
          <a:r>
            <a:rPr lang="en-US" sz="2000" dirty="0">
              <a:latin typeface="Preeti" pitchFamily="2" charset="0"/>
            </a:rPr>
            <a:t> /f]</a:t>
          </a:r>
          <a:r>
            <a:rPr lang="en-US" sz="2000" dirty="0" err="1">
              <a:latin typeface="Preeti" pitchFamily="2" charset="0"/>
            </a:rPr>
            <a:t>huf</a:t>
          </a:r>
          <a:r>
            <a:rPr lang="en-US" sz="2000" dirty="0">
              <a:latin typeface="Preeti" pitchFamily="2" charset="0"/>
            </a:rPr>
            <a:t>/ </a:t>
          </a:r>
          <a:r>
            <a:rPr lang="en-US" sz="2000" dirty="0" err="1">
              <a:latin typeface="Preeti" pitchFamily="2" charset="0"/>
            </a:rPr>
            <a:t>tyf</a:t>
          </a:r>
          <a:r>
            <a:rPr lang="en-US" sz="2000" dirty="0">
              <a:latin typeface="Preeti" pitchFamily="2" charset="0"/>
            </a:rPr>
            <a:t> sNof0fsf/L </a:t>
          </a:r>
          <a:r>
            <a:rPr lang="en-US" sz="2000" dirty="0" err="1">
              <a:latin typeface="Preeti" pitchFamily="2" charset="0"/>
            </a:rPr>
            <a:t>ljefu</a:t>
          </a:r>
          <a:endParaRPr lang="en-US" sz="2000" dirty="0">
            <a:latin typeface="Preeti" pitchFamily="2" charset="0"/>
          </a:endParaRPr>
        </a:p>
      </dgm:t>
    </dgm:pt>
    <dgm:pt modelId="{A842EDC0-43EC-489A-96A3-56A631107527}" type="parTrans" cxnId="{E7A5CC34-75B5-4EDF-B009-E00AB1D762A3}">
      <dgm:prSet/>
      <dgm:spPr/>
      <dgm:t>
        <a:bodyPr/>
        <a:lstStyle/>
        <a:p>
          <a:endParaRPr lang="en-US">
            <a:latin typeface="Preeti" pitchFamily="2" charset="0"/>
          </a:endParaRPr>
        </a:p>
      </dgm:t>
    </dgm:pt>
    <dgm:pt modelId="{7A19F0F3-4688-4A57-B551-054025E19582}" type="sibTrans" cxnId="{E7A5CC34-75B5-4EDF-B009-E00AB1D762A3}">
      <dgm:prSet/>
      <dgm:spPr/>
      <dgm:t>
        <a:bodyPr/>
        <a:lstStyle/>
        <a:p>
          <a:endParaRPr lang="en-US">
            <a:latin typeface="Preeti" pitchFamily="2" charset="0"/>
          </a:endParaRPr>
        </a:p>
      </dgm:t>
    </dgm:pt>
    <dgm:pt modelId="{C2099962-F261-49BF-979B-051A0A4B1AD3}">
      <dgm:prSet phldrT="[Text]" custT="1"/>
      <dgm:spPr/>
      <dgm:t>
        <a:bodyPr/>
        <a:lstStyle/>
        <a:p>
          <a:r>
            <a:rPr lang="en-US" sz="2000" dirty="0">
              <a:latin typeface="Preeti" pitchFamily="2" charset="0"/>
            </a:rPr>
            <a:t>;+3sf] ;</a:t>
          </a:r>
          <a:r>
            <a:rPr lang="en-US" sz="2000" dirty="0" err="1">
              <a:latin typeface="Preeti" pitchFamily="2" charset="0"/>
            </a:rPr>
            <a:t>lrjfno</a:t>
          </a:r>
          <a:endParaRPr lang="en-US" sz="2000" dirty="0">
            <a:latin typeface="Preeti" pitchFamily="2" charset="0"/>
          </a:endParaRPr>
        </a:p>
      </dgm:t>
    </dgm:pt>
    <dgm:pt modelId="{29A1D92C-88D7-4DFC-ADBF-5723C16DEF79}" type="parTrans" cxnId="{C141EB89-4579-474B-BDAA-87361372D94A}">
      <dgm:prSet/>
      <dgm:spPr/>
      <dgm:t>
        <a:bodyPr/>
        <a:lstStyle/>
        <a:p>
          <a:endParaRPr lang="en-US">
            <a:latin typeface="Preeti" pitchFamily="2" charset="0"/>
          </a:endParaRPr>
        </a:p>
      </dgm:t>
    </dgm:pt>
    <dgm:pt modelId="{40414934-A37D-4DA2-B215-6C326DBA3B2D}" type="sibTrans" cxnId="{C141EB89-4579-474B-BDAA-87361372D94A}">
      <dgm:prSet/>
      <dgm:spPr/>
      <dgm:t>
        <a:bodyPr/>
        <a:lstStyle/>
        <a:p>
          <a:endParaRPr lang="en-US">
            <a:latin typeface="Preeti" pitchFamily="2" charset="0"/>
          </a:endParaRPr>
        </a:p>
      </dgm:t>
    </dgm:pt>
    <dgm:pt modelId="{DA7194C0-FEFF-454A-BF64-CB72A324B8D8}">
      <dgm:prSet phldrT="[Text]" custT="1"/>
      <dgm:spPr/>
      <dgm:t>
        <a:bodyPr/>
        <a:lstStyle/>
        <a:p>
          <a:r>
            <a:rPr lang="en-US" sz="1400" dirty="0" err="1">
              <a:latin typeface="Preeti" pitchFamily="2" charset="0"/>
            </a:rPr>
            <a:t>uGtJo</a:t>
          </a:r>
          <a:r>
            <a:rPr lang="en-US" sz="1200" dirty="0">
              <a:latin typeface="Preeti" pitchFamily="2" charset="0"/>
            </a:rPr>
            <a:t> </a:t>
          </a:r>
          <a:r>
            <a:rPr lang="en-US" sz="1400" dirty="0" err="1">
              <a:latin typeface="Preeti" pitchFamily="2" charset="0"/>
            </a:rPr>
            <a:t>d'n'sx?sf</a:t>
          </a:r>
          <a:r>
            <a:rPr lang="en-US" sz="1400" dirty="0">
              <a:latin typeface="Preeti" pitchFamily="2" charset="0"/>
            </a:rPr>
            <a:t> /fli6</a:t>
          </a:r>
          <a:r>
            <a:rPr lang="en-US" sz="1400" dirty="0">
              <a:latin typeface="Preeti"/>
            </a:rPr>
            <a:t>«</a:t>
          </a:r>
          <a:r>
            <a:rPr lang="en-US" sz="1400" dirty="0">
              <a:latin typeface="Preeti" pitchFamily="2" charset="0"/>
            </a:rPr>
            <a:t>o ;</a:t>
          </a:r>
          <a:r>
            <a:rPr lang="en-US" sz="1400" dirty="0" err="1">
              <a:latin typeface="Preeti" pitchFamily="2" charset="0"/>
            </a:rPr>
            <a:t>dGjo</a:t>
          </a:r>
          <a:r>
            <a:rPr lang="en-US" sz="1400" dirty="0">
              <a:latin typeface="Preeti" pitchFamily="2" charset="0"/>
            </a:rPr>
            <a:t> </a:t>
          </a:r>
          <a:r>
            <a:rPr lang="en-US" sz="1600" dirty="0">
              <a:latin typeface="Preeti" pitchFamily="2" charset="0"/>
            </a:rPr>
            <a:t>kl/</a:t>
          </a:r>
          <a:r>
            <a:rPr lang="en-US" sz="1600" dirty="0" err="1">
              <a:latin typeface="Preeti" pitchFamily="2" charset="0"/>
            </a:rPr>
            <a:t>ifb</a:t>
          </a:r>
          <a:r>
            <a:rPr lang="en-US" sz="1600" dirty="0">
              <a:latin typeface="Preeti" pitchFamily="2" charset="0"/>
            </a:rPr>
            <a:t>\x</a:t>
          </a:r>
          <a:r>
            <a:rPr lang="en-US" sz="1400" dirty="0">
              <a:latin typeface="Preeti" pitchFamily="2" charset="0"/>
            </a:rPr>
            <a:t>?</a:t>
          </a:r>
        </a:p>
      </dgm:t>
    </dgm:pt>
    <dgm:pt modelId="{A137A23B-A99E-4230-B536-80490DFC0A08}" type="parTrans" cxnId="{FF17C282-D984-4BB5-AEBE-C359CD0662EF}">
      <dgm:prSet/>
      <dgm:spPr/>
      <dgm:t>
        <a:bodyPr/>
        <a:lstStyle/>
        <a:p>
          <a:endParaRPr lang="en-US">
            <a:latin typeface="Preeti" pitchFamily="2" charset="0"/>
          </a:endParaRPr>
        </a:p>
      </dgm:t>
    </dgm:pt>
    <dgm:pt modelId="{CFF86E8F-0C11-4EAA-BD1A-2FEADED7786D}" type="sibTrans" cxnId="{FF17C282-D984-4BB5-AEBE-C359CD0662EF}">
      <dgm:prSet/>
      <dgm:spPr/>
      <dgm:t>
        <a:bodyPr/>
        <a:lstStyle/>
        <a:p>
          <a:endParaRPr lang="en-US">
            <a:latin typeface="Preeti" pitchFamily="2" charset="0"/>
          </a:endParaRPr>
        </a:p>
      </dgm:t>
    </dgm:pt>
    <dgm:pt modelId="{7846934D-EB52-424A-97EE-BBDC34AC0B82}">
      <dgm:prSet phldrT="[Text]" custT="1"/>
      <dgm:spPr/>
      <dgm:t>
        <a:bodyPr/>
        <a:lstStyle/>
        <a:p>
          <a:r>
            <a:rPr lang="en-US" sz="1800" dirty="0" smtClean="0">
              <a:latin typeface="Preeti" pitchFamily="2" charset="0"/>
            </a:rPr>
            <a:t>:</a:t>
          </a:r>
          <a:r>
            <a:rPr lang="en-US" sz="1800" dirty="0" err="1" smtClean="0">
              <a:latin typeface="Preeti" pitchFamily="2" charset="0"/>
            </a:rPr>
            <a:t>jtGq</a:t>
          </a:r>
          <a:r>
            <a:rPr lang="en-US" sz="1800" dirty="0" smtClean="0">
              <a:latin typeface="Preeti" pitchFamily="2" charset="0"/>
            </a:rPr>
            <a:t> </a:t>
          </a:r>
          <a:r>
            <a:rPr lang="en-US" sz="1600" dirty="0" err="1">
              <a:latin typeface="Preeti" pitchFamily="2" charset="0"/>
            </a:rPr>
            <a:t>cg'udg</a:t>
          </a:r>
          <a:r>
            <a:rPr lang="en-US" sz="1600" dirty="0">
              <a:latin typeface="Preeti" pitchFamily="2" charset="0"/>
            </a:rPr>
            <a:t>  ;</a:t>
          </a:r>
          <a:r>
            <a:rPr lang="en-US" sz="1600" dirty="0" err="1">
              <a:latin typeface="Preeti" pitchFamily="2" charset="0"/>
            </a:rPr>
            <a:t>ldlt</a:t>
          </a:r>
          <a:r>
            <a:rPr lang="en-US" sz="1600" dirty="0">
              <a:latin typeface="Preeti" pitchFamily="2" charset="0"/>
            </a:rPr>
            <a:t>  -</a:t>
          </a:r>
          <a:r>
            <a:rPr lang="en-US" sz="1600" dirty="0" err="1">
              <a:latin typeface="Preeti" pitchFamily="2" charset="0"/>
            </a:rPr>
            <a:t>uGtJo</a:t>
          </a:r>
          <a:r>
            <a:rPr lang="en-US" sz="1600" dirty="0">
              <a:latin typeface="Preeti" pitchFamily="2" charset="0"/>
            </a:rPr>
            <a:t> </a:t>
          </a:r>
          <a:r>
            <a:rPr lang="en-US" sz="1600" dirty="0" err="1">
              <a:latin typeface="Preeti" pitchFamily="2" charset="0"/>
            </a:rPr>
            <a:t>d'n'sx?sf</a:t>
          </a:r>
          <a:r>
            <a:rPr lang="en-US" sz="1600" dirty="0">
              <a:latin typeface="Preeti" pitchFamily="2" charset="0"/>
            </a:rPr>
            <a:t> /fli6</a:t>
          </a:r>
          <a:r>
            <a:rPr lang="en-US" sz="1600" dirty="0">
              <a:latin typeface="Preeti"/>
            </a:rPr>
            <a:t>«</a:t>
          </a:r>
          <a:r>
            <a:rPr lang="en-US" sz="1600" dirty="0">
              <a:latin typeface="Preeti" pitchFamily="2" charset="0"/>
            </a:rPr>
            <a:t>o ;</a:t>
          </a:r>
          <a:r>
            <a:rPr lang="en-US" sz="1600" dirty="0" err="1">
              <a:latin typeface="Preeti" pitchFamily="2" charset="0"/>
            </a:rPr>
            <a:t>dGjo</a:t>
          </a:r>
          <a:r>
            <a:rPr lang="en-US" sz="1600" dirty="0">
              <a:latin typeface="Preeti" pitchFamily="2" charset="0"/>
            </a:rPr>
            <a:t> kl/</a:t>
          </a:r>
          <a:r>
            <a:rPr lang="en-US" sz="1600" dirty="0" err="1">
              <a:latin typeface="Preeti" pitchFamily="2" charset="0"/>
            </a:rPr>
            <a:t>ifb</a:t>
          </a:r>
          <a:r>
            <a:rPr lang="en-US" sz="1600" dirty="0">
              <a:latin typeface="Preeti" pitchFamily="2" charset="0"/>
            </a:rPr>
            <a:t>\x? _</a:t>
          </a:r>
        </a:p>
      </dgm:t>
    </dgm:pt>
    <dgm:pt modelId="{984F8300-1A5A-4EE2-977D-5B9D0B49BFBD}" type="parTrans" cxnId="{966F72C4-0A84-4A76-9F14-5F410BCD1343}">
      <dgm:prSet/>
      <dgm:spPr/>
      <dgm:t>
        <a:bodyPr/>
        <a:lstStyle/>
        <a:p>
          <a:endParaRPr lang="en-US">
            <a:latin typeface="Preeti" pitchFamily="2" charset="0"/>
          </a:endParaRPr>
        </a:p>
      </dgm:t>
    </dgm:pt>
    <dgm:pt modelId="{31D3689E-C92E-450A-89A6-E777BE26D821}" type="sibTrans" cxnId="{966F72C4-0A84-4A76-9F14-5F410BCD1343}">
      <dgm:prSet/>
      <dgm:spPr/>
      <dgm:t>
        <a:bodyPr/>
        <a:lstStyle/>
        <a:p>
          <a:endParaRPr lang="en-US">
            <a:latin typeface="Preeti" pitchFamily="2" charset="0"/>
          </a:endParaRPr>
        </a:p>
      </dgm:t>
    </dgm:pt>
    <dgm:pt modelId="{61460480-D025-433C-B0AB-7730828D1779}">
      <dgm:prSet phldrT="[Text]" custT="1"/>
      <dgm:spPr/>
      <dgm:t>
        <a:bodyPr/>
        <a:lstStyle/>
        <a:p>
          <a:r>
            <a:rPr lang="en-US" sz="2000" b="0" dirty="0">
              <a:solidFill>
                <a:schemeClr val="bg1"/>
              </a:solidFill>
              <a:latin typeface="Preeti" pitchFamily="2" charset="0"/>
            </a:rPr>
            <a:t>kl/of]</a:t>
          </a:r>
          <a:r>
            <a:rPr lang="en-US" sz="2000" b="0" dirty="0" err="1">
              <a:solidFill>
                <a:schemeClr val="bg1"/>
              </a:solidFill>
              <a:latin typeface="Preeti" pitchFamily="2" charset="0"/>
            </a:rPr>
            <a:t>hgf</a:t>
          </a:r>
          <a:r>
            <a:rPr lang="en-US" sz="2000" b="0" dirty="0">
              <a:solidFill>
                <a:schemeClr val="bg1"/>
              </a:solidFill>
              <a:latin typeface="Preeti" pitchFamily="2" charset="0"/>
            </a:rPr>
            <a:t> ;~</a:t>
          </a:r>
          <a:r>
            <a:rPr lang="en-US" sz="2000" b="0" dirty="0" err="1">
              <a:solidFill>
                <a:schemeClr val="bg1"/>
              </a:solidFill>
              <a:latin typeface="Preeti" pitchFamily="2" charset="0"/>
            </a:rPr>
            <a:t>rfng</a:t>
          </a:r>
          <a:r>
            <a:rPr lang="en-US" sz="2000" b="0" dirty="0">
              <a:solidFill>
                <a:schemeClr val="bg1"/>
              </a:solidFill>
              <a:latin typeface="Preeti" pitchFamily="2" charset="0"/>
            </a:rPr>
            <a:t> ;</a:t>
          </a:r>
          <a:r>
            <a:rPr lang="en-US" sz="2000" b="0" dirty="0" err="1">
              <a:solidFill>
                <a:schemeClr val="bg1"/>
              </a:solidFill>
              <a:latin typeface="Preeti" pitchFamily="2" charset="0"/>
            </a:rPr>
            <a:t>ldlt</a:t>
          </a:r>
          <a:r>
            <a:rPr lang="en-US" sz="2000" b="0" dirty="0">
              <a:solidFill>
                <a:schemeClr val="bg1"/>
              </a:solidFill>
              <a:latin typeface="Preeti" pitchFamily="2" charset="0"/>
            </a:rPr>
            <a:t> </a:t>
          </a:r>
        </a:p>
      </dgm:t>
    </dgm:pt>
    <dgm:pt modelId="{64B53608-34F1-421D-8C82-CB40B565DFF2}" type="parTrans" cxnId="{DB9D6CFC-DC1E-489B-A420-A93B9F67B28E}">
      <dgm:prSet/>
      <dgm:spPr/>
      <dgm:t>
        <a:bodyPr/>
        <a:lstStyle/>
        <a:p>
          <a:endParaRPr lang="en-US">
            <a:latin typeface="Preeti" pitchFamily="2" charset="0"/>
          </a:endParaRPr>
        </a:p>
      </dgm:t>
    </dgm:pt>
    <dgm:pt modelId="{77EB4BBE-83AC-4B76-BC4F-7A4AE05AF2D3}" type="sibTrans" cxnId="{DB9D6CFC-DC1E-489B-A420-A93B9F67B28E}">
      <dgm:prSet/>
      <dgm:spPr/>
      <dgm:t>
        <a:bodyPr/>
        <a:lstStyle/>
        <a:p>
          <a:endParaRPr lang="en-US">
            <a:latin typeface="Preeti" pitchFamily="2" charset="0"/>
          </a:endParaRPr>
        </a:p>
      </dgm:t>
    </dgm:pt>
    <dgm:pt modelId="{95EC6337-841F-43F4-B58E-0DA0BA1BFCD6}">
      <dgm:prSet phldrT="[Text]" custT="1"/>
      <dgm:spPr/>
      <dgm:t>
        <a:bodyPr/>
        <a:lstStyle/>
        <a:p>
          <a:r>
            <a:rPr lang="en-US" sz="2800" dirty="0" err="1">
              <a:latin typeface="Preeti" pitchFamily="2" charset="0"/>
            </a:rPr>
            <a:t>pRr:t</a:t>
          </a:r>
          <a:r>
            <a:rPr lang="en-US" sz="2800" dirty="0">
              <a:latin typeface="Preeti" pitchFamily="2" charset="0"/>
            </a:rPr>
            <a:t>/Lo </a:t>
          </a:r>
          <a:r>
            <a:rPr lang="en-US" sz="2800" dirty="0" err="1">
              <a:latin typeface="Preeti" pitchFamily="2" charset="0"/>
            </a:rPr>
            <a:t>Joj:yfkg</a:t>
          </a:r>
          <a:r>
            <a:rPr lang="en-US" sz="2800" dirty="0">
              <a:latin typeface="Preeti" pitchFamily="2" charset="0"/>
            </a:rPr>
            <a:t> </a:t>
          </a:r>
          <a:r>
            <a:rPr lang="en-US" sz="2800" dirty="0" err="1">
              <a:latin typeface="Preeti" pitchFamily="2" charset="0"/>
            </a:rPr>
            <a:t>tx</a:t>
          </a:r>
          <a:endParaRPr lang="en-US" sz="2800" dirty="0">
            <a:latin typeface="Preeti" pitchFamily="2" charset="0"/>
          </a:endParaRPr>
        </a:p>
      </dgm:t>
    </dgm:pt>
    <dgm:pt modelId="{4E3B002B-F1CE-4484-BAAA-E03CC604013C}" type="parTrans" cxnId="{47F8F128-5E41-4975-BED8-281EDF888744}">
      <dgm:prSet/>
      <dgm:spPr/>
      <dgm:t>
        <a:bodyPr/>
        <a:lstStyle/>
        <a:p>
          <a:endParaRPr lang="en-US">
            <a:latin typeface="Preeti" pitchFamily="2" charset="0"/>
          </a:endParaRPr>
        </a:p>
      </dgm:t>
    </dgm:pt>
    <dgm:pt modelId="{28FCC875-842A-4AA8-9E2F-D63E270DA8EB}" type="sibTrans" cxnId="{47F8F128-5E41-4975-BED8-281EDF888744}">
      <dgm:prSet/>
      <dgm:spPr/>
      <dgm:t>
        <a:bodyPr/>
        <a:lstStyle/>
        <a:p>
          <a:endParaRPr lang="en-US">
            <a:latin typeface="Preeti" pitchFamily="2" charset="0"/>
          </a:endParaRPr>
        </a:p>
      </dgm:t>
    </dgm:pt>
    <dgm:pt modelId="{C1D9AE07-D48B-4BD7-8FA2-A2B3B4A60818}">
      <dgm:prSet phldrT="[Text]"/>
      <dgm:spPr/>
      <dgm:t>
        <a:bodyPr/>
        <a:lstStyle/>
        <a:p>
          <a:r>
            <a:rPr lang="en-US" dirty="0">
              <a:latin typeface="Preeti" pitchFamily="2" charset="0"/>
            </a:rPr>
            <a:t>s]</a:t>
          </a:r>
          <a:r>
            <a:rPr lang="en-US" dirty="0" err="1">
              <a:latin typeface="Preeti" pitchFamily="2" charset="0"/>
            </a:rPr>
            <a:t>Gb|Lo</a:t>
          </a:r>
          <a:r>
            <a:rPr lang="en-US" dirty="0">
              <a:latin typeface="Preeti" pitchFamily="2" charset="0"/>
            </a:rPr>
            <a:t> </a:t>
          </a:r>
          <a:r>
            <a:rPr lang="en-US" dirty="0" err="1">
              <a:latin typeface="Preeti" pitchFamily="2" charset="0"/>
            </a:rPr>
            <a:t>Joj:yfkg</a:t>
          </a:r>
          <a:r>
            <a:rPr lang="en-US" dirty="0">
              <a:latin typeface="Preeti" pitchFamily="2" charset="0"/>
            </a:rPr>
            <a:t> </a:t>
          </a:r>
          <a:r>
            <a:rPr lang="en-US" dirty="0" err="1">
              <a:latin typeface="Preeti" pitchFamily="2" charset="0"/>
            </a:rPr>
            <a:t>tx</a:t>
          </a:r>
          <a:endParaRPr lang="en-US" dirty="0">
            <a:latin typeface="Preeti" pitchFamily="2" charset="0"/>
          </a:endParaRPr>
        </a:p>
      </dgm:t>
    </dgm:pt>
    <dgm:pt modelId="{B890C5A6-E520-45F5-9585-331738C6AD2B}" type="parTrans" cxnId="{60610509-7EB6-42F9-B755-B972FE80B96C}">
      <dgm:prSet/>
      <dgm:spPr/>
      <dgm:t>
        <a:bodyPr/>
        <a:lstStyle/>
        <a:p>
          <a:endParaRPr lang="en-US">
            <a:latin typeface="Preeti" pitchFamily="2" charset="0"/>
          </a:endParaRPr>
        </a:p>
      </dgm:t>
    </dgm:pt>
    <dgm:pt modelId="{63E54945-E034-4615-BFCC-E4E5ABAF4C7B}" type="sibTrans" cxnId="{60610509-7EB6-42F9-B755-B972FE80B96C}">
      <dgm:prSet/>
      <dgm:spPr/>
      <dgm:t>
        <a:bodyPr/>
        <a:lstStyle/>
        <a:p>
          <a:endParaRPr lang="en-US">
            <a:latin typeface="Preeti" pitchFamily="2" charset="0"/>
          </a:endParaRPr>
        </a:p>
      </dgm:t>
    </dgm:pt>
    <dgm:pt modelId="{D1023C38-91F4-4B86-AB98-D6243157449A}">
      <dgm:prSet phldrT="[Text]"/>
      <dgm:spPr/>
      <dgm:t>
        <a:bodyPr/>
        <a:lstStyle/>
        <a:p>
          <a:r>
            <a:rPr lang="en-US">
              <a:latin typeface="Preeti" pitchFamily="2" charset="0"/>
            </a:rPr>
            <a:t>:yfgLo Joj:yfkg tx</a:t>
          </a:r>
        </a:p>
      </dgm:t>
    </dgm:pt>
    <dgm:pt modelId="{1B49F69D-A57A-4335-AF49-407DF7BE5F96}" type="parTrans" cxnId="{E925D3C4-96E3-4EFE-88E4-3624DF66A095}">
      <dgm:prSet/>
      <dgm:spPr/>
      <dgm:t>
        <a:bodyPr/>
        <a:lstStyle/>
        <a:p>
          <a:endParaRPr lang="en-US">
            <a:latin typeface="Preeti" pitchFamily="2" charset="0"/>
          </a:endParaRPr>
        </a:p>
      </dgm:t>
    </dgm:pt>
    <dgm:pt modelId="{588CA0FB-B1AC-4D0B-A652-C5DEC9C41C22}" type="sibTrans" cxnId="{E925D3C4-96E3-4EFE-88E4-3624DF66A095}">
      <dgm:prSet/>
      <dgm:spPr/>
      <dgm:t>
        <a:bodyPr/>
        <a:lstStyle/>
        <a:p>
          <a:endParaRPr lang="en-US">
            <a:latin typeface="Preeti" pitchFamily="2" charset="0"/>
          </a:endParaRPr>
        </a:p>
      </dgm:t>
    </dgm:pt>
    <dgm:pt modelId="{353FA400-D5D7-4D84-A894-0BF22E2D751F}">
      <dgm:prSet custT="1"/>
      <dgm:spPr/>
      <dgm:t>
        <a:bodyPr/>
        <a:lstStyle/>
        <a:p>
          <a:r>
            <a:rPr lang="en-US" sz="1600" dirty="0" err="1">
              <a:latin typeface="Preeti" pitchFamily="2" charset="0"/>
            </a:rPr>
            <a:t>sfo</a:t>
          </a:r>
          <a:r>
            <a:rPr lang="en-US" sz="1600" dirty="0">
              <a:latin typeface="Preeti" pitchFamily="2" charset="0"/>
            </a:rPr>
            <a:t>{</a:t>
          </a:r>
          <a:r>
            <a:rPr lang="en-US" sz="1600" dirty="0" err="1">
              <a:latin typeface="Preeti" pitchFamily="2" charset="0"/>
            </a:rPr>
            <a:t>qmd</a:t>
          </a:r>
          <a:r>
            <a:rPr lang="en-US" sz="1600" dirty="0">
              <a:latin typeface="Preeti" pitchFamily="2" charset="0"/>
            </a:rPr>
            <a:t> </a:t>
          </a:r>
          <a:r>
            <a:rPr lang="en-US" sz="1600" dirty="0" err="1">
              <a:latin typeface="Preeti" pitchFamily="2" charset="0"/>
            </a:rPr>
            <a:t>Joj:yfkg</a:t>
          </a:r>
          <a:r>
            <a:rPr lang="en-US" sz="1600" dirty="0">
              <a:latin typeface="Preeti" pitchFamily="2" charset="0"/>
            </a:rPr>
            <a:t> l6d</a:t>
          </a:r>
        </a:p>
        <a:p>
          <a:r>
            <a:rPr lang="en-US" sz="1600" dirty="0">
              <a:latin typeface="Preeti" pitchFamily="2" charset="0"/>
            </a:rPr>
            <a:t>-;</a:t>
          </a:r>
          <a:r>
            <a:rPr lang="en-US" sz="1600" dirty="0" err="1">
              <a:latin typeface="Preeti" pitchFamily="2" charset="0"/>
            </a:rPr>
            <a:t>lrjfnodf</a:t>
          </a:r>
          <a:r>
            <a:rPr lang="en-US" sz="1600" dirty="0">
              <a:latin typeface="Preeti" pitchFamily="2" charset="0"/>
            </a:rPr>
            <a:t>_</a:t>
          </a:r>
        </a:p>
      </dgm:t>
    </dgm:pt>
    <dgm:pt modelId="{A5B34457-4C0B-417F-BDA3-868473040842}" type="parTrans" cxnId="{3022FB58-DB2A-49F5-A082-6539853432F5}">
      <dgm:prSet/>
      <dgm:spPr/>
      <dgm:t>
        <a:bodyPr/>
        <a:lstStyle/>
        <a:p>
          <a:endParaRPr lang="en-US">
            <a:latin typeface="Preeti" pitchFamily="2" charset="0"/>
          </a:endParaRPr>
        </a:p>
      </dgm:t>
    </dgm:pt>
    <dgm:pt modelId="{22813C8A-FCF1-4880-A0DD-BE18001C7973}" type="sibTrans" cxnId="{3022FB58-DB2A-49F5-A082-6539853432F5}">
      <dgm:prSet/>
      <dgm:spPr/>
      <dgm:t>
        <a:bodyPr/>
        <a:lstStyle/>
        <a:p>
          <a:endParaRPr lang="en-US">
            <a:latin typeface="Preeti" pitchFamily="2" charset="0"/>
          </a:endParaRPr>
        </a:p>
      </dgm:t>
    </dgm:pt>
    <dgm:pt modelId="{57048107-0179-42A2-8742-64200173FC8E}" type="pres">
      <dgm:prSet presAssocID="{8F86A3F1-9BB0-490E-A8C6-99A750C517FE}" presName="mainComposite" presStyleCnt="0">
        <dgm:presLayoutVars>
          <dgm:chPref val="1"/>
          <dgm:dir/>
          <dgm:animOne val="branch"/>
          <dgm:animLvl val="lvl"/>
          <dgm:resizeHandles val="exact"/>
        </dgm:presLayoutVars>
      </dgm:prSet>
      <dgm:spPr/>
      <dgm:t>
        <a:bodyPr/>
        <a:lstStyle/>
        <a:p>
          <a:endParaRPr lang="en-US"/>
        </a:p>
      </dgm:t>
    </dgm:pt>
    <dgm:pt modelId="{EC76BFB6-1308-4201-87C9-E714B00E5591}" type="pres">
      <dgm:prSet presAssocID="{8F86A3F1-9BB0-490E-A8C6-99A750C517FE}" presName="hierFlow" presStyleCnt="0"/>
      <dgm:spPr/>
    </dgm:pt>
    <dgm:pt modelId="{791ED59B-FA50-4C4D-804F-9AA63FD39ADA}" type="pres">
      <dgm:prSet presAssocID="{8F86A3F1-9BB0-490E-A8C6-99A750C517FE}" presName="firstBuf" presStyleCnt="0"/>
      <dgm:spPr/>
    </dgm:pt>
    <dgm:pt modelId="{609A34B0-69C2-45AC-8CF1-6C49F048EC66}" type="pres">
      <dgm:prSet presAssocID="{8F86A3F1-9BB0-490E-A8C6-99A750C517FE}" presName="hierChild1" presStyleCnt="0">
        <dgm:presLayoutVars>
          <dgm:chPref val="1"/>
          <dgm:animOne val="branch"/>
          <dgm:animLvl val="lvl"/>
        </dgm:presLayoutVars>
      </dgm:prSet>
      <dgm:spPr/>
    </dgm:pt>
    <dgm:pt modelId="{5479C5A9-E25E-4391-A733-7BCB3FB04802}" type="pres">
      <dgm:prSet presAssocID="{5E6DB884-62AC-4AEC-89E4-2B56EE7BE377}" presName="Name14" presStyleCnt="0"/>
      <dgm:spPr/>
    </dgm:pt>
    <dgm:pt modelId="{65E46D92-4953-4D7D-B735-DB7499785525}" type="pres">
      <dgm:prSet presAssocID="{5E6DB884-62AC-4AEC-89E4-2B56EE7BE377}" presName="level1Shape" presStyleLbl="node0" presStyleIdx="0" presStyleCnt="1" custScaleX="371132" custScaleY="179760" custLinFactNeighborX="-26242" custLinFactNeighborY="-11378">
        <dgm:presLayoutVars>
          <dgm:chPref val="3"/>
        </dgm:presLayoutVars>
      </dgm:prSet>
      <dgm:spPr/>
      <dgm:t>
        <a:bodyPr/>
        <a:lstStyle/>
        <a:p>
          <a:endParaRPr lang="en-US"/>
        </a:p>
      </dgm:t>
    </dgm:pt>
    <dgm:pt modelId="{901FEBEA-00A0-492F-84B3-738BF9408713}" type="pres">
      <dgm:prSet presAssocID="{5E6DB884-62AC-4AEC-89E4-2B56EE7BE377}" presName="hierChild2" presStyleCnt="0"/>
      <dgm:spPr/>
    </dgm:pt>
    <dgm:pt modelId="{C6A201B5-56CD-471F-A0D3-B116E72F8091}" type="pres">
      <dgm:prSet presAssocID="{29A1D92C-88D7-4DFC-ADBF-5723C16DEF79}" presName="Name19" presStyleLbl="parChTrans1D2" presStyleIdx="0" presStyleCnt="2"/>
      <dgm:spPr/>
      <dgm:t>
        <a:bodyPr/>
        <a:lstStyle/>
        <a:p>
          <a:endParaRPr lang="en-US"/>
        </a:p>
      </dgm:t>
    </dgm:pt>
    <dgm:pt modelId="{901A567C-D0E6-4A00-A122-DDB5AC172DCE}" type="pres">
      <dgm:prSet presAssocID="{C2099962-F261-49BF-979B-051A0A4B1AD3}" presName="Name21" presStyleCnt="0"/>
      <dgm:spPr/>
    </dgm:pt>
    <dgm:pt modelId="{B8301202-314F-49B6-8429-AA56351EFA02}" type="pres">
      <dgm:prSet presAssocID="{C2099962-F261-49BF-979B-051A0A4B1AD3}" presName="level2Shape" presStyleLbl="node2" presStyleIdx="0" presStyleCnt="2" custScaleX="178995" custScaleY="129269" custLinFactNeighborX="69468" custLinFactNeighborY="13537"/>
      <dgm:spPr/>
      <dgm:t>
        <a:bodyPr/>
        <a:lstStyle/>
        <a:p>
          <a:endParaRPr lang="en-US"/>
        </a:p>
      </dgm:t>
    </dgm:pt>
    <dgm:pt modelId="{7D9E1C5D-E5CF-4D9D-ACFA-D68B8C4CF8C3}" type="pres">
      <dgm:prSet presAssocID="{C2099962-F261-49BF-979B-051A0A4B1AD3}" presName="hierChild3" presStyleCnt="0"/>
      <dgm:spPr/>
    </dgm:pt>
    <dgm:pt modelId="{63BF026D-A786-4FC6-BE81-41B3E3AC021F}" type="pres">
      <dgm:prSet presAssocID="{A137A23B-A99E-4230-B536-80490DFC0A08}" presName="Name19" presStyleLbl="parChTrans1D3" presStyleIdx="0" presStyleCnt="3"/>
      <dgm:spPr/>
      <dgm:t>
        <a:bodyPr/>
        <a:lstStyle/>
        <a:p>
          <a:endParaRPr lang="en-US"/>
        </a:p>
      </dgm:t>
    </dgm:pt>
    <dgm:pt modelId="{A4B78E8E-F6C5-4EA5-B61E-CA921B212377}" type="pres">
      <dgm:prSet presAssocID="{DA7194C0-FEFF-454A-BF64-CB72A324B8D8}" presName="Name21" presStyleCnt="0"/>
      <dgm:spPr/>
    </dgm:pt>
    <dgm:pt modelId="{C4D936C4-2C70-478D-BE88-7E9A1C24C127}" type="pres">
      <dgm:prSet presAssocID="{DA7194C0-FEFF-454A-BF64-CB72A324B8D8}" presName="level2Shape" presStyleLbl="node3" presStyleIdx="0" presStyleCnt="3" custScaleX="117237" custScaleY="164711" custLinFactNeighborX="807" custLinFactNeighborY="85894"/>
      <dgm:spPr/>
      <dgm:t>
        <a:bodyPr/>
        <a:lstStyle/>
        <a:p>
          <a:endParaRPr lang="en-US"/>
        </a:p>
      </dgm:t>
    </dgm:pt>
    <dgm:pt modelId="{D4AA4839-90F7-4607-BF0E-274827679672}" type="pres">
      <dgm:prSet presAssocID="{DA7194C0-FEFF-454A-BF64-CB72A324B8D8}" presName="hierChild3" presStyleCnt="0"/>
      <dgm:spPr/>
    </dgm:pt>
    <dgm:pt modelId="{F896B6DC-A6EE-4A34-91C0-F93EF3F8856E}" type="pres">
      <dgm:prSet presAssocID="{984F8300-1A5A-4EE2-977D-5B9D0B49BFBD}" presName="Name19" presStyleLbl="parChTrans1D3" presStyleIdx="1" presStyleCnt="3"/>
      <dgm:spPr/>
      <dgm:t>
        <a:bodyPr/>
        <a:lstStyle/>
        <a:p>
          <a:endParaRPr lang="en-US"/>
        </a:p>
      </dgm:t>
    </dgm:pt>
    <dgm:pt modelId="{10898C1F-2871-482C-8EB2-5245A84F6906}" type="pres">
      <dgm:prSet presAssocID="{7846934D-EB52-424A-97EE-BBDC34AC0B82}" presName="Name21" presStyleCnt="0"/>
      <dgm:spPr/>
    </dgm:pt>
    <dgm:pt modelId="{9736670E-4456-48DB-B3C9-AFA498C53A9A}" type="pres">
      <dgm:prSet presAssocID="{7846934D-EB52-424A-97EE-BBDC34AC0B82}" presName="level2Shape" presStyleLbl="node3" presStyleIdx="1" presStyleCnt="3" custScaleX="126865" custScaleY="148622" custLinFactNeighborX="3226" custLinFactNeighborY="65327"/>
      <dgm:spPr/>
      <dgm:t>
        <a:bodyPr/>
        <a:lstStyle/>
        <a:p>
          <a:endParaRPr lang="en-US"/>
        </a:p>
      </dgm:t>
    </dgm:pt>
    <dgm:pt modelId="{850B3DA2-7C32-4A90-BB15-E49215246BF0}" type="pres">
      <dgm:prSet presAssocID="{7846934D-EB52-424A-97EE-BBDC34AC0B82}" presName="hierChild3" presStyleCnt="0"/>
      <dgm:spPr/>
    </dgm:pt>
    <dgm:pt modelId="{7E3C5C3A-F017-413F-97A3-96660D8A4A49}" type="pres">
      <dgm:prSet presAssocID="{64B53608-34F1-421D-8C82-CB40B565DFF2}" presName="Name19" presStyleLbl="parChTrans1D2" presStyleIdx="1" presStyleCnt="2"/>
      <dgm:spPr/>
      <dgm:t>
        <a:bodyPr/>
        <a:lstStyle/>
        <a:p>
          <a:endParaRPr lang="en-US"/>
        </a:p>
      </dgm:t>
    </dgm:pt>
    <dgm:pt modelId="{4DF9C1B5-9573-4495-921E-DFEC003F37AF}" type="pres">
      <dgm:prSet presAssocID="{61460480-D025-433C-B0AB-7730828D1779}" presName="Name21" presStyleCnt="0"/>
      <dgm:spPr/>
    </dgm:pt>
    <dgm:pt modelId="{D97BC0BA-F2CC-458C-8D86-9147FE4D84A8}" type="pres">
      <dgm:prSet presAssocID="{61460480-D025-433C-B0AB-7730828D1779}" presName="level2Shape" presStyleLbl="node2" presStyleIdx="1" presStyleCnt="2" custScaleX="242319" custScaleY="191598" custLinFactNeighborX="21659" custLinFactNeighborY="-25289"/>
      <dgm:spPr/>
      <dgm:t>
        <a:bodyPr/>
        <a:lstStyle/>
        <a:p>
          <a:endParaRPr lang="en-US"/>
        </a:p>
      </dgm:t>
    </dgm:pt>
    <dgm:pt modelId="{71663BED-EF29-4F37-B3B6-CC87595C7ACC}" type="pres">
      <dgm:prSet presAssocID="{61460480-D025-433C-B0AB-7730828D1779}" presName="hierChild3" presStyleCnt="0"/>
      <dgm:spPr/>
    </dgm:pt>
    <dgm:pt modelId="{818189F9-149C-43F4-AF76-4B1C70D42165}" type="pres">
      <dgm:prSet presAssocID="{A5B34457-4C0B-417F-BDA3-868473040842}" presName="Name19" presStyleLbl="parChTrans1D3" presStyleIdx="2" presStyleCnt="3"/>
      <dgm:spPr/>
      <dgm:t>
        <a:bodyPr/>
        <a:lstStyle/>
        <a:p>
          <a:endParaRPr lang="en-US"/>
        </a:p>
      </dgm:t>
    </dgm:pt>
    <dgm:pt modelId="{5F6D9070-2386-49DF-87D2-BB8DFDC608A6}" type="pres">
      <dgm:prSet presAssocID="{353FA400-D5D7-4D84-A894-0BF22E2D751F}" presName="Name21" presStyleCnt="0"/>
      <dgm:spPr/>
    </dgm:pt>
    <dgm:pt modelId="{302DD286-BAC2-4906-888A-18201E15D43F}" type="pres">
      <dgm:prSet presAssocID="{353FA400-D5D7-4D84-A894-0BF22E2D751F}" presName="level2Shape" presStyleLbl="node3" presStyleIdx="2" presStyleCnt="3" custScaleX="162274" custScaleY="136102" custLinFactNeighborX="24507" custLinFactNeighborY="-6610"/>
      <dgm:spPr/>
      <dgm:t>
        <a:bodyPr/>
        <a:lstStyle/>
        <a:p>
          <a:endParaRPr lang="en-US"/>
        </a:p>
      </dgm:t>
    </dgm:pt>
    <dgm:pt modelId="{A3EBFBD7-2A59-44BB-8FE8-10F4C58AEA5D}" type="pres">
      <dgm:prSet presAssocID="{353FA400-D5D7-4D84-A894-0BF22E2D751F}" presName="hierChild3" presStyleCnt="0"/>
      <dgm:spPr/>
    </dgm:pt>
    <dgm:pt modelId="{CD697720-EEC3-4CDB-8BFE-2985709DA8A4}" type="pres">
      <dgm:prSet presAssocID="{8F86A3F1-9BB0-490E-A8C6-99A750C517FE}" presName="bgShapesFlow" presStyleCnt="0"/>
      <dgm:spPr/>
    </dgm:pt>
    <dgm:pt modelId="{122F69A5-41BE-4B5E-BDFC-72AF97CF3221}" type="pres">
      <dgm:prSet presAssocID="{95EC6337-841F-43F4-B58E-0DA0BA1BFCD6}" presName="rectComp" presStyleCnt="0"/>
      <dgm:spPr/>
    </dgm:pt>
    <dgm:pt modelId="{AA423EB1-C6AE-40AE-B702-2E1C365D1664}" type="pres">
      <dgm:prSet presAssocID="{95EC6337-841F-43F4-B58E-0DA0BA1BFCD6}" presName="bgRect" presStyleLbl="bgShp" presStyleIdx="0" presStyleCnt="3" custLinFactNeighborX="-720" custLinFactNeighborY="-5196"/>
      <dgm:spPr/>
      <dgm:t>
        <a:bodyPr/>
        <a:lstStyle/>
        <a:p>
          <a:endParaRPr lang="en-US"/>
        </a:p>
      </dgm:t>
    </dgm:pt>
    <dgm:pt modelId="{6B3016A2-495D-47C1-95CD-11D28EE83156}" type="pres">
      <dgm:prSet presAssocID="{95EC6337-841F-43F4-B58E-0DA0BA1BFCD6}" presName="bgRectTx" presStyleLbl="bgShp" presStyleIdx="0" presStyleCnt="3">
        <dgm:presLayoutVars>
          <dgm:bulletEnabled val="1"/>
        </dgm:presLayoutVars>
      </dgm:prSet>
      <dgm:spPr/>
      <dgm:t>
        <a:bodyPr/>
        <a:lstStyle/>
        <a:p>
          <a:endParaRPr lang="en-US"/>
        </a:p>
      </dgm:t>
    </dgm:pt>
    <dgm:pt modelId="{E75406B2-46A6-4E0F-B9AC-8244D1949D6E}" type="pres">
      <dgm:prSet presAssocID="{95EC6337-841F-43F4-B58E-0DA0BA1BFCD6}" presName="spComp" presStyleCnt="0"/>
      <dgm:spPr/>
    </dgm:pt>
    <dgm:pt modelId="{19161757-0A58-4AF2-AD0C-80EB335477FD}" type="pres">
      <dgm:prSet presAssocID="{95EC6337-841F-43F4-B58E-0DA0BA1BFCD6}" presName="vSp" presStyleCnt="0"/>
      <dgm:spPr/>
    </dgm:pt>
    <dgm:pt modelId="{B58A4406-58E9-4E94-A6F0-CDC6AB7E3F09}" type="pres">
      <dgm:prSet presAssocID="{C1D9AE07-D48B-4BD7-8FA2-A2B3B4A60818}" presName="rectComp" presStyleCnt="0"/>
      <dgm:spPr/>
    </dgm:pt>
    <dgm:pt modelId="{B7ACB22C-CD7B-4858-B554-BA63F5CCB0B4}" type="pres">
      <dgm:prSet presAssocID="{C1D9AE07-D48B-4BD7-8FA2-A2B3B4A60818}" presName="bgRect" presStyleLbl="bgShp" presStyleIdx="1" presStyleCnt="3"/>
      <dgm:spPr/>
      <dgm:t>
        <a:bodyPr/>
        <a:lstStyle/>
        <a:p>
          <a:endParaRPr lang="en-US"/>
        </a:p>
      </dgm:t>
    </dgm:pt>
    <dgm:pt modelId="{69D5F4A0-79B2-4587-97D9-CAAFF3C8888B}" type="pres">
      <dgm:prSet presAssocID="{C1D9AE07-D48B-4BD7-8FA2-A2B3B4A60818}" presName="bgRectTx" presStyleLbl="bgShp" presStyleIdx="1" presStyleCnt="3">
        <dgm:presLayoutVars>
          <dgm:bulletEnabled val="1"/>
        </dgm:presLayoutVars>
      </dgm:prSet>
      <dgm:spPr/>
      <dgm:t>
        <a:bodyPr/>
        <a:lstStyle/>
        <a:p>
          <a:endParaRPr lang="en-US"/>
        </a:p>
      </dgm:t>
    </dgm:pt>
    <dgm:pt modelId="{33028E3C-473B-44D8-8164-D1BF7C5235BC}" type="pres">
      <dgm:prSet presAssocID="{C1D9AE07-D48B-4BD7-8FA2-A2B3B4A60818}" presName="spComp" presStyleCnt="0"/>
      <dgm:spPr/>
    </dgm:pt>
    <dgm:pt modelId="{A55CE527-205C-4FA4-BC4D-F6A776A2E828}" type="pres">
      <dgm:prSet presAssocID="{C1D9AE07-D48B-4BD7-8FA2-A2B3B4A60818}" presName="vSp" presStyleCnt="0"/>
      <dgm:spPr/>
    </dgm:pt>
    <dgm:pt modelId="{B3D3ABC0-4139-41DB-8910-FF445A8E331F}" type="pres">
      <dgm:prSet presAssocID="{D1023C38-91F4-4B86-AB98-D6243157449A}" presName="rectComp" presStyleCnt="0"/>
      <dgm:spPr/>
    </dgm:pt>
    <dgm:pt modelId="{E285B109-3FF3-4CAF-B990-5B3E47889453}" type="pres">
      <dgm:prSet presAssocID="{D1023C38-91F4-4B86-AB98-D6243157449A}" presName="bgRect" presStyleLbl="bgShp" presStyleIdx="2" presStyleCnt="3" custLinFactY="5531" custLinFactNeighborX="913" custLinFactNeighborY="100000"/>
      <dgm:spPr/>
      <dgm:t>
        <a:bodyPr/>
        <a:lstStyle/>
        <a:p>
          <a:endParaRPr lang="en-US"/>
        </a:p>
      </dgm:t>
    </dgm:pt>
    <dgm:pt modelId="{BA12FB92-9C0B-459C-8F56-616296839068}" type="pres">
      <dgm:prSet presAssocID="{D1023C38-91F4-4B86-AB98-D6243157449A}" presName="bgRectTx" presStyleLbl="bgShp" presStyleIdx="2" presStyleCnt="3">
        <dgm:presLayoutVars>
          <dgm:bulletEnabled val="1"/>
        </dgm:presLayoutVars>
      </dgm:prSet>
      <dgm:spPr/>
      <dgm:t>
        <a:bodyPr/>
        <a:lstStyle/>
        <a:p>
          <a:endParaRPr lang="en-US"/>
        </a:p>
      </dgm:t>
    </dgm:pt>
  </dgm:ptLst>
  <dgm:cxnLst>
    <dgm:cxn modelId="{73DB3D29-3E51-4080-BB53-116DC5C1506A}" type="presOf" srcId="{C1D9AE07-D48B-4BD7-8FA2-A2B3B4A60818}" destId="{69D5F4A0-79B2-4587-97D9-CAAFF3C8888B}" srcOrd="1" destOrd="0" presId="urn:microsoft.com/office/officeart/2005/8/layout/hierarchy6"/>
    <dgm:cxn modelId="{DB9D6CFC-DC1E-489B-A420-A93B9F67B28E}" srcId="{5E6DB884-62AC-4AEC-89E4-2B56EE7BE377}" destId="{61460480-D025-433C-B0AB-7730828D1779}" srcOrd="1" destOrd="0" parTransId="{64B53608-34F1-421D-8C82-CB40B565DFF2}" sibTransId="{77EB4BBE-83AC-4B76-BC4F-7A4AE05AF2D3}"/>
    <dgm:cxn modelId="{966F72C4-0A84-4A76-9F14-5F410BCD1343}" srcId="{C2099962-F261-49BF-979B-051A0A4B1AD3}" destId="{7846934D-EB52-424A-97EE-BBDC34AC0B82}" srcOrd="1" destOrd="0" parTransId="{984F8300-1A5A-4EE2-977D-5B9D0B49BFBD}" sibTransId="{31D3689E-C92E-450A-89A6-E777BE26D821}"/>
    <dgm:cxn modelId="{10C928F7-5975-4D5F-A55D-D780FC9EA075}" type="presOf" srcId="{353FA400-D5D7-4D84-A894-0BF22E2D751F}" destId="{302DD286-BAC2-4906-888A-18201E15D43F}" srcOrd="0" destOrd="0" presId="urn:microsoft.com/office/officeart/2005/8/layout/hierarchy6"/>
    <dgm:cxn modelId="{83D3B7D9-2A66-46BB-8A74-B7F05357D026}" type="presOf" srcId="{A137A23B-A99E-4230-B536-80490DFC0A08}" destId="{63BF026D-A786-4FC6-BE81-41B3E3AC021F}" srcOrd="0" destOrd="0" presId="urn:microsoft.com/office/officeart/2005/8/layout/hierarchy6"/>
    <dgm:cxn modelId="{6ECF1154-DB40-4CFD-ADE3-79FD41B76C8F}" type="presOf" srcId="{C2099962-F261-49BF-979B-051A0A4B1AD3}" destId="{B8301202-314F-49B6-8429-AA56351EFA02}" srcOrd="0" destOrd="0" presId="urn:microsoft.com/office/officeart/2005/8/layout/hierarchy6"/>
    <dgm:cxn modelId="{23A0F42A-2AF1-4C87-8885-9D6EC296F8CC}" type="presOf" srcId="{95EC6337-841F-43F4-B58E-0DA0BA1BFCD6}" destId="{6B3016A2-495D-47C1-95CD-11D28EE83156}" srcOrd="1" destOrd="0" presId="urn:microsoft.com/office/officeart/2005/8/layout/hierarchy6"/>
    <dgm:cxn modelId="{462441A4-3A5D-459D-86DB-BEB3D2CF2F12}" type="presOf" srcId="{95EC6337-841F-43F4-B58E-0DA0BA1BFCD6}" destId="{AA423EB1-C6AE-40AE-B702-2E1C365D1664}" srcOrd="0" destOrd="0" presId="urn:microsoft.com/office/officeart/2005/8/layout/hierarchy6"/>
    <dgm:cxn modelId="{FF17C282-D984-4BB5-AEBE-C359CD0662EF}" srcId="{C2099962-F261-49BF-979B-051A0A4B1AD3}" destId="{DA7194C0-FEFF-454A-BF64-CB72A324B8D8}" srcOrd="0" destOrd="0" parTransId="{A137A23B-A99E-4230-B536-80490DFC0A08}" sibTransId="{CFF86E8F-0C11-4EAA-BD1A-2FEADED7786D}"/>
    <dgm:cxn modelId="{4012F1BE-95E8-4B1B-858C-280308EF5F4F}" type="presOf" srcId="{A5B34457-4C0B-417F-BDA3-868473040842}" destId="{818189F9-149C-43F4-AF76-4B1C70D42165}" srcOrd="0" destOrd="0" presId="urn:microsoft.com/office/officeart/2005/8/layout/hierarchy6"/>
    <dgm:cxn modelId="{E925D3C4-96E3-4EFE-88E4-3624DF66A095}" srcId="{8F86A3F1-9BB0-490E-A8C6-99A750C517FE}" destId="{D1023C38-91F4-4B86-AB98-D6243157449A}" srcOrd="3" destOrd="0" parTransId="{1B49F69D-A57A-4335-AF49-407DF7BE5F96}" sibTransId="{588CA0FB-B1AC-4D0B-A652-C5DEC9C41C22}"/>
    <dgm:cxn modelId="{4575C41E-17E2-440E-BF26-5CABF53390B9}" type="presOf" srcId="{64B53608-34F1-421D-8C82-CB40B565DFF2}" destId="{7E3C5C3A-F017-413F-97A3-96660D8A4A49}" srcOrd="0" destOrd="0" presId="urn:microsoft.com/office/officeart/2005/8/layout/hierarchy6"/>
    <dgm:cxn modelId="{C141EB89-4579-474B-BDAA-87361372D94A}" srcId="{5E6DB884-62AC-4AEC-89E4-2B56EE7BE377}" destId="{C2099962-F261-49BF-979B-051A0A4B1AD3}" srcOrd="0" destOrd="0" parTransId="{29A1D92C-88D7-4DFC-ADBF-5723C16DEF79}" sibTransId="{40414934-A37D-4DA2-B215-6C326DBA3B2D}"/>
    <dgm:cxn modelId="{9A71F35E-CAB0-488F-9032-53BB92B20541}" type="presOf" srcId="{61460480-D025-433C-B0AB-7730828D1779}" destId="{D97BC0BA-F2CC-458C-8D86-9147FE4D84A8}" srcOrd="0" destOrd="0" presId="urn:microsoft.com/office/officeart/2005/8/layout/hierarchy6"/>
    <dgm:cxn modelId="{D4308416-E84C-4710-8034-48949836307D}" type="presOf" srcId="{984F8300-1A5A-4EE2-977D-5B9D0B49BFBD}" destId="{F896B6DC-A6EE-4A34-91C0-F93EF3F8856E}" srcOrd="0" destOrd="0" presId="urn:microsoft.com/office/officeart/2005/8/layout/hierarchy6"/>
    <dgm:cxn modelId="{3022FB58-DB2A-49F5-A082-6539853432F5}" srcId="{61460480-D025-433C-B0AB-7730828D1779}" destId="{353FA400-D5D7-4D84-A894-0BF22E2D751F}" srcOrd="0" destOrd="0" parTransId="{A5B34457-4C0B-417F-BDA3-868473040842}" sibTransId="{22813C8A-FCF1-4880-A0DD-BE18001C7973}"/>
    <dgm:cxn modelId="{8B3E752F-F26C-4A35-9929-D560AFDC42DD}" type="presOf" srcId="{7846934D-EB52-424A-97EE-BBDC34AC0B82}" destId="{9736670E-4456-48DB-B3C9-AFA498C53A9A}" srcOrd="0" destOrd="0" presId="urn:microsoft.com/office/officeart/2005/8/layout/hierarchy6"/>
    <dgm:cxn modelId="{60610509-7EB6-42F9-B755-B972FE80B96C}" srcId="{8F86A3F1-9BB0-490E-A8C6-99A750C517FE}" destId="{C1D9AE07-D48B-4BD7-8FA2-A2B3B4A60818}" srcOrd="2" destOrd="0" parTransId="{B890C5A6-E520-45F5-9585-331738C6AD2B}" sibTransId="{63E54945-E034-4615-BFCC-E4E5ABAF4C7B}"/>
    <dgm:cxn modelId="{47F8F128-5E41-4975-BED8-281EDF888744}" srcId="{8F86A3F1-9BB0-490E-A8C6-99A750C517FE}" destId="{95EC6337-841F-43F4-B58E-0DA0BA1BFCD6}" srcOrd="1" destOrd="0" parTransId="{4E3B002B-F1CE-4484-BAAA-E03CC604013C}" sibTransId="{28FCC875-842A-4AA8-9E2F-D63E270DA8EB}"/>
    <dgm:cxn modelId="{E7A5CC34-75B5-4EDF-B009-E00AB1D762A3}" srcId="{8F86A3F1-9BB0-490E-A8C6-99A750C517FE}" destId="{5E6DB884-62AC-4AEC-89E4-2B56EE7BE377}" srcOrd="0" destOrd="0" parTransId="{A842EDC0-43EC-489A-96A3-56A631107527}" sibTransId="{7A19F0F3-4688-4A57-B551-054025E19582}"/>
    <dgm:cxn modelId="{4BBACBC8-CF8A-45A9-AE31-D3B42AC7BA86}" type="presOf" srcId="{D1023C38-91F4-4B86-AB98-D6243157449A}" destId="{BA12FB92-9C0B-459C-8F56-616296839068}" srcOrd="1" destOrd="0" presId="urn:microsoft.com/office/officeart/2005/8/layout/hierarchy6"/>
    <dgm:cxn modelId="{48A83AC1-715F-4898-8F2B-DA270ED7E547}" type="presOf" srcId="{D1023C38-91F4-4B86-AB98-D6243157449A}" destId="{E285B109-3FF3-4CAF-B990-5B3E47889453}" srcOrd="0" destOrd="0" presId="urn:microsoft.com/office/officeart/2005/8/layout/hierarchy6"/>
    <dgm:cxn modelId="{854F9085-0CB1-45A6-AB82-6C18FE165D28}" type="presOf" srcId="{DA7194C0-FEFF-454A-BF64-CB72A324B8D8}" destId="{C4D936C4-2C70-478D-BE88-7E9A1C24C127}" srcOrd="0" destOrd="0" presId="urn:microsoft.com/office/officeart/2005/8/layout/hierarchy6"/>
    <dgm:cxn modelId="{A1AEE515-B470-4AC3-81E6-12F55C3C4396}" type="presOf" srcId="{29A1D92C-88D7-4DFC-ADBF-5723C16DEF79}" destId="{C6A201B5-56CD-471F-A0D3-B116E72F8091}" srcOrd="0" destOrd="0" presId="urn:microsoft.com/office/officeart/2005/8/layout/hierarchy6"/>
    <dgm:cxn modelId="{BC3BF626-2C27-4AEA-8964-D4F2435ABB02}" type="presOf" srcId="{C1D9AE07-D48B-4BD7-8FA2-A2B3B4A60818}" destId="{B7ACB22C-CD7B-4858-B554-BA63F5CCB0B4}" srcOrd="0" destOrd="0" presId="urn:microsoft.com/office/officeart/2005/8/layout/hierarchy6"/>
    <dgm:cxn modelId="{A5F8017B-AB08-4631-B973-39ADBE595D47}" type="presOf" srcId="{5E6DB884-62AC-4AEC-89E4-2B56EE7BE377}" destId="{65E46D92-4953-4D7D-B735-DB7499785525}" srcOrd="0" destOrd="0" presId="urn:microsoft.com/office/officeart/2005/8/layout/hierarchy6"/>
    <dgm:cxn modelId="{CA490FA0-1A8F-4CFE-BB01-349D416CD82D}" type="presOf" srcId="{8F86A3F1-9BB0-490E-A8C6-99A750C517FE}" destId="{57048107-0179-42A2-8742-64200173FC8E}" srcOrd="0" destOrd="0" presId="urn:microsoft.com/office/officeart/2005/8/layout/hierarchy6"/>
    <dgm:cxn modelId="{A39BC329-9930-4AD7-A050-13D7B6EAA574}" type="presParOf" srcId="{57048107-0179-42A2-8742-64200173FC8E}" destId="{EC76BFB6-1308-4201-87C9-E714B00E5591}" srcOrd="0" destOrd="0" presId="urn:microsoft.com/office/officeart/2005/8/layout/hierarchy6"/>
    <dgm:cxn modelId="{A7179FC5-8526-4EF1-B0C9-09E03DE2C5F9}" type="presParOf" srcId="{EC76BFB6-1308-4201-87C9-E714B00E5591}" destId="{791ED59B-FA50-4C4D-804F-9AA63FD39ADA}" srcOrd="0" destOrd="0" presId="urn:microsoft.com/office/officeart/2005/8/layout/hierarchy6"/>
    <dgm:cxn modelId="{C101F350-C094-474F-AD00-AE5D9FA70E98}" type="presParOf" srcId="{EC76BFB6-1308-4201-87C9-E714B00E5591}" destId="{609A34B0-69C2-45AC-8CF1-6C49F048EC66}" srcOrd="1" destOrd="0" presId="urn:microsoft.com/office/officeart/2005/8/layout/hierarchy6"/>
    <dgm:cxn modelId="{117A6AC3-B99D-4011-8B9F-D2AA1A15DEC3}" type="presParOf" srcId="{609A34B0-69C2-45AC-8CF1-6C49F048EC66}" destId="{5479C5A9-E25E-4391-A733-7BCB3FB04802}" srcOrd="0" destOrd="0" presId="urn:microsoft.com/office/officeart/2005/8/layout/hierarchy6"/>
    <dgm:cxn modelId="{79D9F6DC-8D1D-4742-B8A4-AD733C39323C}" type="presParOf" srcId="{5479C5A9-E25E-4391-A733-7BCB3FB04802}" destId="{65E46D92-4953-4D7D-B735-DB7499785525}" srcOrd="0" destOrd="0" presId="urn:microsoft.com/office/officeart/2005/8/layout/hierarchy6"/>
    <dgm:cxn modelId="{68C192EB-1C4B-40F6-804B-17A44D23CEC5}" type="presParOf" srcId="{5479C5A9-E25E-4391-A733-7BCB3FB04802}" destId="{901FEBEA-00A0-492F-84B3-738BF9408713}" srcOrd="1" destOrd="0" presId="urn:microsoft.com/office/officeart/2005/8/layout/hierarchy6"/>
    <dgm:cxn modelId="{4EC269CB-0142-4D1E-82D0-89EDE16974E0}" type="presParOf" srcId="{901FEBEA-00A0-492F-84B3-738BF9408713}" destId="{C6A201B5-56CD-471F-A0D3-B116E72F8091}" srcOrd="0" destOrd="0" presId="urn:microsoft.com/office/officeart/2005/8/layout/hierarchy6"/>
    <dgm:cxn modelId="{EB054FAA-2020-4F63-84FC-EEB079D58115}" type="presParOf" srcId="{901FEBEA-00A0-492F-84B3-738BF9408713}" destId="{901A567C-D0E6-4A00-A122-DDB5AC172DCE}" srcOrd="1" destOrd="0" presId="urn:microsoft.com/office/officeart/2005/8/layout/hierarchy6"/>
    <dgm:cxn modelId="{351A99BE-2CEA-4670-9326-F715D66AA351}" type="presParOf" srcId="{901A567C-D0E6-4A00-A122-DDB5AC172DCE}" destId="{B8301202-314F-49B6-8429-AA56351EFA02}" srcOrd="0" destOrd="0" presId="urn:microsoft.com/office/officeart/2005/8/layout/hierarchy6"/>
    <dgm:cxn modelId="{FD319CFF-3028-4B46-BB06-5691B6AEBBAA}" type="presParOf" srcId="{901A567C-D0E6-4A00-A122-DDB5AC172DCE}" destId="{7D9E1C5D-E5CF-4D9D-ACFA-D68B8C4CF8C3}" srcOrd="1" destOrd="0" presId="urn:microsoft.com/office/officeart/2005/8/layout/hierarchy6"/>
    <dgm:cxn modelId="{702AC401-1FA6-46EE-9B7F-1AC6D5B4CC14}" type="presParOf" srcId="{7D9E1C5D-E5CF-4D9D-ACFA-D68B8C4CF8C3}" destId="{63BF026D-A786-4FC6-BE81-41B3E3AC021F}" srcOrd="0" destOrd="0" presId="urn:microsoft.com/office/officeart/2005/8/layout/hierarchy6"/>
    <dgm:cxn modelId="{35B4163A-70D5-4C47-8133-48FD1A3845C2}" type="presParOf" srcId="{7D9E1C5D-E5CF-4D9D-ACFA-D68B8C4CF8C3}" destId="{A4B78E8E-F6C5-4EA5-B61E-CA921B212377}" srcOrd="1" destOrd="0" presId="urn:microsoft.com/office/officeart/2005/8/layout/hierarchy6"/>
    <dgm:cxn modelId="{632956CA-A5B9-4DB5-8AEB-B0DAF733BD70}" type="presParOf" srcId="{A4B78E8E-F6C5-4EA5-B61E-CA921B212377}" destId="{C4D936C4-2C70-478D-BE88-7E9A1C24C127}" srcOrd="0" destOrd="0" presId="urn:microsoft.com/office/officeart/2005/8/layout/hierarchy6"/>
    <dgm:cxn modelId="{1090D43B-3D4B-43CD-8B23-9BB7531D9DB6}" type="presParOf" srcId="{A4B78E8E-F6C5-4EA5-B61E-CA921B212377}" destId="{D4AA4839-90F7-4607-BF0E-274827679672}" srcOrd="1" destOrd="0" presId="urn:microsoft.com/office/officeart/2005/8/layout/hierarchy6"/>
    <dgm:cxn modelId="{C01AD7F1-CBD2-41BE-BDC2-5F5462F06100}" type="presParOf" srcId="{7D9E1C5D-E5CF-4D9D-ACFA-D68B8C4CF8C3}" destId="{F896B6DC-A6EE-4A34-91C0-F93EF3F8856E}" srcOrd="2" destOrd="0" presId="urn:microsoft.com/office/officeart/2005/8/layout/hierarchy6"/>
    <dgm:cxn modelId="{FEDCE969-4CF2-48DB-A370-06DA35E86167}" type="presParOf" srcId="{7D9E1C5D-E5CF-4D9D-ACFA-D68B8C4CF8C3}" destId="{10898C1F-2871-482C-8EB2-5245A84F6906}" srcOrd="3" destOrd="0" presId="urn:microsoft.com/office/officeart/2005/8/layout/hierarchy6"/>
    <dgm:cxn modelId="{9C6455D3-4DFF-48F7-A1AB-C6B75DF9FB1B}" type="presParOf" srcId="{10898C1F-2871-482C-8EB2-5245A84F6906}" destId="{9736670E-4456-48DB-B3C9-AFA498C53A9A}" srcOrd="0" destOrd="0" presId="urn:microsoft.com/office/officeart/2005/8/layout/hierarchy6"/>
    <dgm:cxn modelId="{54DCA1C3-50D3-4FE0-B3C8-F134EB6EADB8}" type="presParOf" srcId="{10898C1F-2871-482C-8EB2-5245A84F6906}" destId="{850B3DA2-7C32-4A90-BB15-E49215246BF0}" srcOrd="1" destOrd="0" presId="urn:microsoft.com/office/officeart/2005/8/layout/hierarchy6"/>
    <dgm:cxn modelId="{E693825E-4AAC-4CAB-9C0F-12866DFD7B26}" type="presParOf" srcId="{901FEBEA-00A0-492F-84B3-738BF9408713}" destId="{7E3C5C3A-F017-413F-97A3-96660D8A4A49}" srcOrd="2" destOrd="0" presId="urn:microsoft.com/office/officeart/2005/8/layout/hierarchy6"/>
    <dgm:cxn modelId="{17E45AA6-7C05-4B0D-9636-6891A1E1C8BF}" type="presParOf" srcId="{901FEBEA-00A0-492F-84B3-738BF9408713}" destId="{4DF9C1B5-9573-4495-921E-DFEC003F37AF}" srcOrd="3" destOrd="0" presId="urn:microsoft.com/office/officeart/2005/8/layout/hierarchy6"/>
    <dgm:cxn modelId="{EA9B3EF8-DA24-4EFF-86F2-58503E8281EB}" type="presParOf" srcId="{4DF9C1B5-9573-4495-921E-DFEC003F37AF}" destId="{D97BC0BA-F2CC-458C-8D86-9147FE4D84A8}" srcOrd="0" destOrd="0" presId="urn:microsoft.com/office/officeart/2005/8/layout/hierarchy6"/>
    <dgm:cxn modelId="{8A254670-BC0E-44F5-957D-6976CE96E951}" type="presParOf" srcId="{4DF9C1B5-9573-4495-921E-DFEC003F37AF}" destId="{71663BED-EF29-4F37-B3B6-CC87595C7ACC}" srcOrd="1" destOrd="0" presId="urn:microsoft.com/office/officeart/2005/8/layout/hierarchy6"/>
    <dgm:cxn modelId="{991CAF87-0E59-4864-9311-FF1AB345B80B}" type="presParOf" srcId="{71663BED-EF29-4F37-B3B6-CC87595C7ACC}" destId="{818189F9-149C-43F4-AF76-4B1C70D42165}" srcOrd="0" destOrd="0" presId="urn:microsoft.com/office/officeart/2005/8/layout/hierarchy6"/>
    <dgm:cxn modelId="{552926CB-CB2A-4985-9CE4-584A85D10B95}" type="presParOf" srcId="{71663BED-EF29-4F37-B3B6-CC87595C7ACC}" destId="{5F6D9070-2386-49DF-87D2-BB8DFDC608A6}" srcOrd="1" destOrd="0" presId="urn:microsoft.com/office/officeart/2005/8/layout/hierarchy6"/>
    <dgm:cxn modelId="{D7C25351-4FDD-4C3C-8094-FE50FF985FE9}" type="presParOf" srcId="{5F6D9070-2386-49DF-87D2-BB8DFDC608A6}" destId="{302DD286-BAC2-4906-888A-18201E15D43F}" srcOrd="0" destOrd="0" presId="urn:microsoft.com/office/officeart/2005/8/layout/hierarchy6"/>
    <dgm:cxn modelId="{EB8B0270-63B5-4F7C-A770-09B1241608A7}" type="presParOf" srcId="{5F6D9070-2386-49DF-87D2-BB8DFDC608A6}" destId="{A3EBFBD7-2A59-44BB-8FE8-10F4C58AEA5D}" srcOrd="1" destOrd="0" presId="urn:microsoft.com/office/officeart/2005/8/layout/hierarchy6"/>
    <dgm:cxn modelId="{ECBB4B73-67FE-4DF5-9728-8EC6DF877F11}" type="presParOf" srcId="{57048107-0179-42A2-8742-64200173FC8E}" destId="{CD697720-EEC3-4CDB-8BFE-2985709DA8A4}" srcOrd="1" destOrd="0" presId="urn:microsoft.com/office/officeart/2005/8/layout/hierarchy6"/>
    <dgm:cxn modelId="{9BBAD08A-78B4-424E-A13C-1D557783D620}" type="presParOf" srcId="{CD697720-EEC3-4CDB-8BFE-2985709DA8A4}" destId="{122F69A5-41BE-4B5E-BDFC-72AF97CF3221}" srcOrd="0" destOrd="0" presId="urn:microsoft.com/office/officeart/2005/8/layout/hierarchy6"/>
    <dgm:cxn modelId="{05B894B8-1E07-46AA-B2DE-983154EC0BC8}" type="presParOf" srcId="{122F69A5-41BE-4B5E-BDFC-72AF97CF3221}" destId="{AA423EB1-C6AE-40AE-B702-2E1C365D1664}" srcOrd="0" destOrd="0" presId="urn:microsoft.com/office/officeart/2005/8/layout/hierarchy6"/>
    <dgm:cxn modelId="{066F4057-38FA-48F9-81CF-4B7A3CB3BF65}" type="presParOf" srcId="{122F69A5-41BE-4B5E-BDFC-72AF97CF3221}" destId="{6B3016A2-495D-47C1-95CD-11D28EE83156}" srcOrd="1" destOrd="0" presId="urn:microsoft.com/office/officeart/2005/8/layout/hierarchy6"/>
    <dgm:cxn modelId="{1B7FC422-2CE6-488B-B297-B93DA17B5162}" type="presParOf" srcId="{CD697720-EEC3-4CDB-8BFE-2985709DA8A4}" destId="{E75406B2-46A6-4E0F-B9AC-8244D1949D6E}" srcOrd="1" destOrd="0" presId="urn:microsoft.com/office/officeart/2005/8/layout/hierarchy6"/>
    <dgm:cxn modelId="{2432B470-964B-4371-A0B3-2FD92EEFF515}" type="presParOf" srcId="{E75406B2-46A6-4E0F-B9AC-8244D1949D6E}" destId="{19161757-0A58-4AF2-AD0C-80EB335477FD}" srcOrd="0" destOrd="0" presId="urn:microsoft.com/office/officeart/2005/8/layout/hierarchy6"/>
    <dgm:cxn modelId="{DDF150DD-0E3F-49C0-9262-94B0E60326EA}" type="presParOf" srcId="{CD697720-EEC3-4CDB-8BFE-2985709DA8A4}" destId="{B58A4406-58E9-4E94-A6F0-CDC6AB7E3F09}" srcOrd="2" destOrd="0" presId="urn:microsoft.com/office/officeart/2005/8/layout/hierarchy6"/>
    <dgm:cxn modelId="{CB88B4C7-F605-4010-9D97-BA7931F3D043}" type="presParOf" srcId="{B58A4406-58E9-4E94-A6F0-CDC6AB7E3F09}" destId="{B7ACB22C-CD7B-4858-B554-BA63F5CCB0B4}" srcOrd="0" destOrd="0" presId="urn:microsoft.com/office/officeart/2005/8/layout/hierarchy6"/>
    <dgm:cxn modelId="{FE7EBF08-BA6A-4DED-ABE0-C9BE81BA9334}" type="presParOf" srcId="{B58A4406-58E9-4E94-A6F0-CDC6AB7E3F09}" destId="{69D5F4A0-79B2-4587-97D9-CAAFF3C8888B}" srcOrd="1" destOrd="0" presId="urn:microsoft.com/office/officeart/2005/8/layout/hierarchy6"/>
    <dgm:cxn modelId="{BECD4754-639B-47C5-AEE9-4C37435EA977}" type="presParOf" srcId="{CD697720-EEC3-4CDB-8BFE-2985709DA8A4}" destId="{33028E3C-473B-44D8-8164-D1BF7C5235BC}" srcOrd="3" destOrd="0" presId="urn:microsoft.com/office/officeart/2005/8/layout/hierarchy6"/>
    <dgm:cxn modelId="{4A539990-2B11-400A-AE31-992929C255F2}" type="presParOf" srcId="{33028E3C-473B-44D8-8164-D1BF7C5235BC}" destId="{A55CE527-205C-4FA4-BC4D-F6A776A2E828}" srcOrd="0" destOrd="0" presId="urn:microsoft.com/office/officeart/2005/8/layout/hierarchy6"/>
    <dgm:cxn modelId="{E3645B6F-CE14-408E-9015-57CF3CB5AA61}" type="presParOf" srcId="{CD697720-EEC3-4CDB-8BFE-2985709DA8A4}" destId="{B3D3ABC0-4139-41DB-8910-FF445A8E331F}" srcOrd="4" destOrd="0" presId="urn:microsoft.com/office/officeart/2005/8/layout/hierarchy6"/>
    <dgm:cxn modelId="{ECCA0544-9A55-4B87-9896-91B7F51909F6}" type="presParOf" srcId="{B3D3ABC0-4139-41DB-8910-FF445A8E331F}" destId="{E285B109-3FF3-4CAF-B990-5B3E47889453}" srcOrd="0" destOrd="0" presId="urn:microsoft.com/office/officeart/2005/8/layout/hierarchy6"/>
    <dgm:cxn modelId="{AA358E70-8AFF-4C91-BCD5-CEC34DBCAE61}" type="presParOf" srcId="{B3D3ABC0-4139-41DB-8910-FF445A8E331F}" destId="{BA12FB92-9C0B-459C-8F56-616296839068}"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2067491-5A9C-4884-BB9D-C73D2B776459}" type="doc">
      <dgm:prSet loTypeId="urn:microsoft.com/office/officeart/2005/8/layout/matrix1" loCatId="matrix" qsTypeId="urn:microsoft.com/office/officeart/2005/8/quickstyle/simple1" qsCatId="simple" csTypeId="urn:microsoft.com/office/officeart/2005/8/colors/colorful4" csCatId="colorful" phldr="1"/>
      <dgm:spPr/>
      <dgm:t>
        <a:bodyPr/>
        <a:lstStyle/>
        <a:p>
          <a:endParaRPr lang="en-US"/>
        </a:p>
      </dgm:t>
    </dgm:pt>
    <dgm:pt modelId="{DC697C80-DFC0-4399-BC0D-FF337D7BE9AA}">
      <dgm:prSet phldrT="[Text]"/>
      <dgm:spPr/>
      <dgm:t>
        <a:bodyPr/>
        <a:lstStyle/>
        <a:p>
          <a:r>
            <a:rPr lang="en-US" dirty="0" smtClean="0"/>
            <a:t>Issues of Nepali Migrant Workers Due to COVID-19 Global Pandemic</a:t>
          </a:r>
          <a:endParaRPr lang="en-US" dirty="0"/>
        </a:p>
      </dgm:t>
    </dgm:pt>
    <dgm:pt modelId="{BAC48A2E-BACE-4308-BC46-26F1D3BDC4D4}" type="parTrans" cxnId="{F4B01CF5-34C8-41D1-9D7F-FF3DADF461CD}">
      <dgm:prSet/>
      <dgm:spPr/>
      <dgm:t>
        <a:bodyPr/>
        <a:lstStyle/>
        <a:p>
          <a:endParaRPr lang="en-US"/>
        </a:p>
      </dgm:t>
    </dgm:pt>
    <dgm:pt modelId="{F46CFCF9-5E5A-479C-ABA5-5D036AD4C254}" type="sibTrans" cxnId="{F4B01CF5-34C8-41D1-9D7F-FF3DADF461CD}">
      <dgm:prSet/>
      <dgm:spPr/>
      <dgm:t>
        <a:bodyPr/>
        <a:lstStyle/>
        <a:p>
          <a:endParaRPr lang="en-US"/>
        </a:p>
      </dgm:t>
    </dgm:pt>
    <dgm:pt modelId="{20D05DB2-BA5E-47F6-BB49-32AE8423DB77}">
      <dgm:prSet phldrT="[Text]" custT="1"/>
      <dgm:spPr/>
      <dgm:t>
        <a:bodyPr/>
        <a:lstStyle/>
        <a:p>
          <a:r>
            <a:rPr lang="en-US" sz="2400" dirty="0" smtClean="0"/>
            <a:t>Loss of employment opportunities </a:t>
          </a:r>
          <a:r>
            <a:rPr lang="en-US" sz="1800" b="1" i="1" dirty="0" smtClean="0"/>
            <a:t>(immediate need on relief, repatriation and rehabilitation-3Rs support)</a:t>
          </a:r>
          <a:endParaRPr lang="en-US" sz="1800" b="1" i="1" dirty="0"/>
        </a:p>
      </dgm:t>
    </dgm:pt>
    <dgm:pt modelId="{BB0D7CDA-CFE8-41F2-A918-9B31A127F190}" type="parTrans" cxnId="{C8887791-DF28-4B50-A8B7-08D5A2F9D591}">
      <dgm:prSet/>
      <dgm:spPr/>
      <dgm:t>
        <a:bodyPr/>
        <a:lstStyle/>
        <a:p>
          <a:endParaRPr lang="en-US"/>
        </a:p>
      </dgm:t>
    </dgm:pt>
    <dgm:pt modelId="{C0655354-5112-4572-8334-2A72FEAF9D77}" type="sibTrans" cxnId="{C8887791-DF28-4B50-A8B7-08D5A2F9D591}">
      <dgm:prSet/>
      <dgm:spPr/>
      <dgm:t>
        <a:bodyPr/>
        <a:lstStyle/>
        <a:p>
          <a:endParaRPr lang="en-US"/>
        </a:p>
      </dgm:t>
    </dgm:pt>
    <dgm:pt modelId="{46D2CCE1-C913-41C1-ACAF-0D3D2DFEA658}">
      <dgm:prSet phldrT="[Text]" custT="1"/>
      <dgm:spPr/>
      <dgm:t>
        <a:bodyPr/>
        <a:lstStyle/>
        <a:p>
          <a:r>
            <a:rPr lang="en-US" sz="2200" dirty="0" smtClean="0"/>
            <a:t>Access to effective service delivery and rights of the migrant workers </a:t>
          </a:r>
          <a:r>
            <a:rPr lang="en-US" sz="1800" b="1" i="1" dirty="0" smtClean="0"/>
            <a:t>(advocacy initiatives/legal assistance from concerned authorities)</a:t>
          </a:r>
          <a:endParaRPr lang="en-US" sz="1800" b="1" i="1" dirty="0"/>
        </a:p>
      </dgm:t>
    </dgm:pt>
    <dgm:pt modelId="{00770CEC-EEA3-49E5-93B2-C27217787852}" type="parTrans" cxnId="{780ED9C4-1975-420C-B34E-0B866AEEF07A}">
      <dgm:prSet/>
      <dgm:spPr/>
      <dgm:t>
        <a:bodyPr/>
        <a:lstStyle/>
        <a:p>
          <a:endParaRPr lang="en-US"/>
        </a:p>
      </dgm:t>
    </dgm:pt>
    <dgm:pt modelId="{D709BDE1-5796-41E3-81DF-6E9BF872E1D8}" type="sibTrans" cxnId="{780ED9C4-1975-420C-B34E-0B866AEEF07A}">
      <dgm:prSet/>
      <dgm:spPr/>
      <dgm:t>
        <a:bodyPr/>
        <a:lstStyle/>
        <a:p>
          <a:endParaRPr lang="en-US"/>
        </a:p>
      </dgm:t>
    </dgm:pt>
    <dgm:pt modelId="{494088BE-49D1-4748-A7A5-D9C3C8F87DDC}">
      <dgm:prSet phldrT="[Text]" custT="1"/>
      <dgm:spPr/>
      <dgm:t>
        <a:bodyPr/>
        <a:lstStyle/>
        <a:p>
          <a:r>
            <a:rPr lang="en-US" sz="2400" dirty="0" smtClean="0"/>
            <a:t>Mental health and other medical issues</a:t>
          </a:r>
        </a:p>
        <a:p>
          <a:r>
            <a:rPr lang="en-US" sz="2000" b="1" i="1" dirty="0" smtClean="0"/>
            <a:t>(need of psychosocial/medical assistance)</a:t>
          </a:r>
          <a:endParaRPr lang="en-US" sz="2000" b="1" i="1" dirty="0"/>
        </a:p>
      </dgm:t>
    </dgm:pt>
    <dgm:pt modelId="{D382D8FE-ADDF-48BE-B00D-F549B182FE19}" type="parTrans" cxnId="{CAD946B7-72A0-4C0D-88EE-DB5104E15BC2}">
      <dgm:prSet/>
      <dgm:spPr/>
      <dgm:t>
        <a:bodyPr/>
        <a:lstStyle/>
        <a:p>
          <a:endParaRPr lang="en-US"/>
        </a:p>
      </dgm:t>
    </dgm:pt>
    <dgm:pt modelId="{0E9B4D00-3B48-45B0-AEB2-CBA430ECC8CD}" type="sibTrans" cxnId="{CAD946B7-72A0-4C0D-88EE-DB5104E15BC2}">
      <dgm:prSet/>
      <dgm:spPr/>
      <dgm:t>
        <a:bodyPr/>
        <a:lstStyle/>
        <a:p>
          <a:endParaRPr lang="en-US"/>
        </a:p>
      </dgm:t>
    </dgm:pt>
    <dgm:pt modelId="{C7834A34-0F03-403F-B286-07BDAD4366B5}">
      <dgm:prSet phldrT="[Text]" custT="1"/>
      <dgm:spPr/>
      <dgm:t>
        <a:bodyPr/>
        <a:lstStyle/>
        <a:p>
          <a:r>
            <a:rPr lang="en-US" sz="2200" dirty="0" smtClean="0"/>
            <a:t>Rehabilitation support (creating employment opportunities/growth of local economy</a:t>
          </a:r>
        </a:p>
        <a:p>
          <a:r>
            <a:rPr lang="en-US" sz="1800" b="1" i="1" dirty="0" smtClean="0"/>
            <a:t>(Utilization/up-grade existing skills/job placement etc.) </a:t>
          </a:r>
          <a:endParaRPr lang="en-US" sz="1800" b="1" i="1" dirty="0"/>
        </a:p>
      </dgm:t>
    </dgm:pt>
    <dgm:pt modelId="{1A79E3AF-49E3-425D-8146-1C3CB8F87B47}" type="parTrans" cxnId="{0AD9BD2E-4190-499D-950D-E248A2E6D4F4}">
      <dgm:prSet/>
      <dgm:spPr/>
      <dgm:t>
        <a:bodyPr/>
        <a:lstStyle/>
        <a:p>
          <a:endParaRPr lang="en-US"/>
        </a:p>
      </dgm:t>
    </dgm:pt>
    <dgm:pt modelId="{D4914952-8DBE-4F67-A6F6-F383A1FD1E47}" type="sibTrans" cxnId="{0AD9BD2E-4190-499D-950D-E248A2E6D4F4}">
      <dgm:prSet/>
      <dgm:spPr/>
      <dgm:t>
        <a:bodyPr/>
        <a:lstStyle/>
        <a:p>
          <a:endParaRPr lang="en-US"/>
        </a:p>
      </dgm:t>
    </dgm:pt>
    <dgm:pt modelId="{9535DBAE-659C-4292-B455-58354CCCCACA}" type="pres">
      <dgm:prSet presAssocID="{92067491-5A9C-4884-BB9D-C73D2B776459}" presName="diagram" presStyleCnt="0">
        <dgm:presLayoutVars>
          <dgm:chMax val="1"/>
          <dgm:dir/>
          <dgm:animLvl val="ctr"/>
          <dgm:resizeHandles val="exact"/>
        </dgm:presLayoutVars>
      </dgm:prSet>
      <dgm:spPr/>
      <dgm:t>
        <a:bodyPr/>
        <a:lstStyle/>
        <a:p>
          <a:endParaRPr lang="en-US"/>
        </a:p>
      </dgm:t>
    </dgm:pt>
    <dgm:pt modelId="{42660E68-8803-4D73-8177-766AA41ECC30}" type="pres">
      <dgm:prSet presAssocID="{92067491-5A9C-4884-BB9D-C73D2B776459}" presName="matrix" presStyleCnt="0"/>
      <dgm:spPr/>
    </dgm:pt>
    <dgm:pt modelId="{3699C8B5-9125-4B8F-90E4-C1F081B4165F}" type="pres">
      <dgm:prSet presAssocID="{92067491-5A9C-4884-BB9D-C73D2B776459}" presName="tile1" presStyleLbl="node1" presStyleIdx="0" presStyleCnt="4" custLinFactNeighborX="-7547" custLinFactNeighborY="-14813"/>
      <dgm:spPr/>
      <dgm:t>
        <a:bodyPr/>
        <a:lstStyle/>
        <a:p>
          <a:endParaRPr lang="en-US"/>
        </a:p>
      </dgm:t>
    </dgm:pt>
    <dgm:pt modelId="{B96B14B5-9397-4959-BED2-59CBA1879316}" type="pres">
      <dgm:prSet presAssocID="{92067491-5A9C-4884-BB9D-C73D2B776459}" presName="tile1text" presStyleLbl="node1" presStyleIdx="0" presStyleCnt="4">
        <dgm:presLayoutVars>
          <dgm:chMax val="0"/>
          <dgm:chPref val="0"/>
          <dgm:bulletEnabled val="1"/>
        </dgm:presLayoutVars>
      </dgm:prSet>
      <dgm:spPr/>
      <dgm:t>
        <a:bodyPr/>
        <a:lstStyle/>
        <a:p>
          <a:endParaRPr lang="en-US"/>
        </a:p>
      </dgm:t>
    </dgm:pt>
    <dgm:pt modelId="{0C806CA9-3660-49AC-A012-BB89E004013F}" type="pres">
      <dgm:prSet presAssocID="{92067491-5A9C-4884-BB9D-C73D2B776459}" presName="tile2" presStyleLbl="node1" presStyleIdx="1" presStyleCnt="4" custLinFactNeighborX="15942" custLinFactNeighborY="-3220"/>
      <dgm:spPr/>
      <dgm:t>
        <a:bodyPr/>
        <a:lstStyle/>
        <a:p>
          <a:endParaRPr lang="en-US"/>
        </a:p>
      </dgm:t>
    </dgm:pt>
    <dgm:pt modelId="{C256E058-8ABE-4C03-B539-49A2267C0BC8}" type="pres">
      <dgm:prSet presAssocID="{92067491-5A9C-4884-BB9D-C73D2B776459}" presName="tile2text" presStyleLbl="node1" presStyleIdx="1" presStyleCnt="4">
        <dgm:presLayoutVars>
          <dgm:chMax val="0"/>
          <dgm:chPref val="0"/>
          <dgm:bulletEnabled val="1"/>
        </dgm:presLayoutVars>
      </dgm:prSet>
      <dgm:spPr/>
      <dgm:t>
        <a:bodyPr/>
        <a:lstStyle/>
        <a:p>
          <a:endParaRPr lang="en-US"/>
        </a:p>
      </dgm:t>
    </dgm:pt>
    <dgm:pt modelId="{AFE5B4C0-8678-4545-B8BF-4BDB910EA0E9}" type="pres">
      <dgm:prSet presAssocID="{92067491-5A9C-4884-BB9D-C73D2B776459}" presName="tile3" presStyleLbl="node1" presStyleIdx="2" presStyleCnt="4"/>
      <dgm:spPr/>
      <dgm:t>
        <a:bodyPr/>
        <a:lstStyle/>
        <a:p>
          <a:endParaRPr lang="en-US"/>
        </a:p>
      </dgm:t>
    </dgm:pt>
    <dgm:pt modelId="{76125595-9D90-49A0-A0AD-7C5A645B6D72}" type="pres">
      <dgm:prSet presAssocID="{92067491-5A9C-4884-BB9D-C73D2B776459}" presName="tile3text" presStyleLbl="node1" presStyleIdx="2" presStyleCnt="4">
        <dgm:presLayoutVars>
          <dgm:chMax val="0"/>
          <dgm:chPref val="0"/>
          <dgm:bulletEnabled val="1"/>
        </dgm:presLayoutVars>
      </dgm:prSet>
      <dgm:spPr/>
      <dgm:t>
        <a:bodyPr/>
        <a:lstStyle/>
        <a:p>
          <a:endParaRPr lang="en-US"/>
        </a:p>
      </dgm:t>
    </dgm:pt>
    <dgm:pt modelId="{DA0CEFDE-C00C-4B4A-B878-C6F6495DA363}" type="pres">
      <dgm:prSet presAssocID="{92067491-5A9C-4884-BB9D-C73D2B776459}" presName="tile4" presStyleLbl="node1" presStyleIdx="3" presStyleCnt="4" custLinFactNeighborX="-1476" custLinFactNeighborY="-2576"/>
      <dgm:spPr/>
      <dgm:t>
        <a:bodyPr/>
        <a:lstStyle/>
        <a:p>
          <a:endParaRPr lang="en-US"/>
        </a:p>
      </dgm:t>
    </dgm:pt>
    <dgm:pt modelId="{B640D0CB-B181-428C-A205-6681643ABFD6}" type="pres">
      <dgm:prSet presAssocID="{92067491-5A9C-4884-BB9D-C73D2B776459}" presName="tile4text" presStyleLbl="node1" presStyleIdx="3" presStyleCnt="4">
        <dgm:presLayoutVars>
          <dgm:chMax val="0"/>
          <dgm:chPref val="0"/>
          <dgm:bulletEnabled val="1"/>
        </dgm:presLayoutVars>
      </dgm:prSet>
      <dgm:spPr/>
      <dgm:t>
        <a:bodyPr/>
        <a:lstStyle/>
        <a:p>
          <a:endParaRPr lang="en-US"/>
        </a:p>
      </dgm:t>
    </dgm:pt>
    <dgm:pt modelId="{C746C385-C449-407B-BBDF-FECD57396D7B}" type="pres">
      <dgm:prSet presAssocID="{92067491-5A9C-4884-BB9D-C73D2B776459}" presName="centerTile" presStyleLbl="fgShp" presStyleIdx="0" presStyleCnt="1" custLinFactNeighborX="2188" custLinFactNeighborY="-5152">
        <dgm:presLayoutVars>
          <dgm:chMax val="0"/>
          <dgm:chPref val="0"/>
        </dgm:presLayoutVars>
      </dgm:prSet>
      <dgm:spPr/>
      <dgm:t>
        <a:bodyPr/>
        <a:lstStyle/>
        <a:p>
          <a:endParaRPr lang="en-US"/>
        </a:p>
      </dgm:t>
    </dgm:pt>
  </dgm:ptLst>
  <dgm:cxnLst>
    <dgm:cxn modelId="{2BCAE9AF-8B7A-4220-9443-6C1C672FA5AA}" type="presOf" srcId="{46D2CCE1-C913-41C1-ACAF-0D3D2DFEA658}" destId="{0C806CA9-3660-49AC-A012-BB89E004013F}" srcOrd="0" destOrd="0" presId="urn:microsoft.com/office/officeart/2005/8/layout/matrix1"/>
    <dgm:cxn modelId="{4D15136B-E49A-43BB-B599-74D863841DCF}" type="presOf" srcId="{46D2CCE1-C913-41C1-ACAF-0D3D2DFEA658}" destId="{C256E058-8ABE-4C03-B539-49A2267C0BC8}" srcOrd="1" destOrd="0" presId="urn:microsoft.com/office/officeart/2005/8/layout/matrix1"/>
    <dgm:cxn modelId="{C8887791-DF28-4B50-A8B7-08D5A2F9D591}" srcId="{DC697C80-DFC0-4399-BC0D-FF337D7BE9AA}" destId="{20D05DB2-BA5E-47F6-BB49-32AE8423DB77}" srcOrd="0" destOrd="0" parTransId="{BB0D7CDA-CFE8-41F2-A918-9B31A127F190}" sibTransId="{C0655354-5112-4572-8334-2A72FEAF9D77}"/>
    <dgm:cxn modelId="{A7D9E24B-89BA-4C8C-A402-1CE349893476}" type="presOf" srcId="{20D05DB2-BA5E-47F6-BB49-32AE8423DB77}" destId="{B96B14B5-9397-4959-BED2-59CBA1879316}" srcOrd="1" destOrd="0" presId="urn:microsoft.com/office/officeart/2005/8/layout/matrix1"/>
    <dgm:cxn modelId="{F4B01CF5-34C8-41D1-9D7F-FF3DADF461CD}" srcId="{92067491-5A9C-4884-BB9D-C73D2B776459}" destId="{DC697C80-DFC0-4399-BC0D-FF337D7BE9AA}" srcOrd="0" destOrd="0" parTransId="{BAC48A2E-BACE-4308-BC46-26F1D3BDC4D4}" sibTransId="{F46CFCF9-5E5A-479C-ABA5-5D036AD4C254}"/>
    <dgm:cxn modelId="{780ED9C4-1975-420C-B34E-0B866AEEF07A}" srcId="{DC697C80-DFC0-4399-BC0D-FF337D7BE9AA}" destId="{46D2CCE1-C913-41C1-ACAF-0D3D2DFEA658}" srcOrd="1" destOrd="0" parTransId="{00770CEC-EEA3-49E5-93B2-C27217787852}" sibTransId="{D709BDE1-5796-41E3-81DF-6E9BF872E1D8}"/>
    <dgm:cxn modelId="{38FA9AA4-9C59-4FC6-9A0F-5FECD6C648CB}" type="presOf" srcId="{494088BE-49D1-4748-A7A5-D9C3C8F87DDC}" destId="{76125595-9D90-49A0-A0AD-7C5A645B6D72}" srcOrd="1" destOrd="0" presId="urn:microsoft.com/office/officeart/2005/8/layout/matrix1"/>
    <dgm:cxn modelId="{D61541E7-697D-4044-812D-434708085288}" type="presOf" srcId="{C7834A34-0F03-403F-B286-07BDAD4366B5}" destId="{B640D0CB-B181-428C-A205-6681643ABFD6}" srcOrd="1" destOrd="0" presId="urn:microsoft.com/office/officeart/2005/8/layout/matrix1"/>
    <dgm:cxn modelId="{19B555BA-F163-40A4-A671-13F0C114BF22}" type="presOf" srcId="{DC697C80-DFC0-4399-BC0D-FF337D7BE9AA}" destId="{C746C385-C449-407B-BBDF-FECD57396D7B}" srcOrd="0" destOrd="0" presId="urn:microsoft.com/office/officeart/2005/8/layout/matrix1"/>
    <dgm:cxn modelId="{90015A15-5664-4A6C-93D8-F188644204D6}" type="presOf" srcId="{494088BE-49D1-4748-A7A5-D9C3C8F87DDC}" destId="{AFE5B4C0-8678-4545-B8BF-4BDB910EA0E9}" srcOrd="0" destOrd="0" presId="urn:microsoft.com/office/officeart/2005/8/layout/matrix1"/>
    <dgm:cxn modelId="{0AD9BD2E-4190-499D-950D-E248A2E6D4F4}" srcId="{DC697C80-DFC0-4399-BC0D-FF337D7BE9AA}" destId="{C7834A34-0F03-403F-B286-07BDAD4366B5}" srcOrd="3" destOrd="0" parTransId="{1A79E3AF-49E3-425D-8146-1C3CB8F87B47}" sibTransId="{D4914952-8DBE-4F67-A6F6-F383A1FD1E47}"/>
    <dgm:cxn modelId="{CAD946B7-72A0-4C0D-88EE-DB5104E15BC2}" srcId="{DC697C80-DFC0-4399-BC0D-FF337D7BE9AA}" destId="{494088BE-49D1-4748-A7A5-D9C3C8F87DDC}" srcOrd="2" destOrd="0" parTransId="{D382D8FE-ADDF-48BE-B00D-F549B182FE19}" sibTransId="{0E9B4D00-3B48-45B0-AEB2-CBA430ECC8CD}"/>
    <dgm:cxn modelId="{8264DCF7-2C4B-418F-BF6F-8F358A77CE02}" type="presOf" srcId="{20D05DB2-BA5E-47F6-BB49-32AE8423DB77}" destId="{3699C8B5-9125-4B8F-90E4-C1F081B4165F}" srcOrd="0" destOrd="0" presId="urn:microsoft.com/office/officeart/2005/8/layout/matrix1"/>
    <dgm:cxn modelId="{07D75554-0CA7-49EE-8E02-B60B999EC301}" type="presOf" srcId="{C7834A34-0F03-403F-B286-07BDAD4366B5}" destId="{DA0CEFDE-C00C-4B4A-B878-C6F6495DA363}" srcOrd="0" destOrd="0" presId="urn:microsoft.com/office/officeart/2005/8/layout/matrix1"/>
    <dgm:cxn modelId="{D8D438AE-C1E0-406D-A1D0-0784B14C1D92}" type="presOf" srcId="{92067491-5A9C-4884-BB9D-C73D2B776459}" destId="{9535DBAE-659C-4292-B455-58354CCCCACA}" srcOrd="0" destOrd="0" presId="urn:microsoft.com/office/officeart/2005/8/layout/matrix1"/>
    <dgm:cxn modelId="{AA345C7B-AA68-481F-8F96-57C3EDB3B28C}" type="presParOf" srcId="{9535DBAE-659C-4292-B455-58354CCCCACA}" destId="{42660E68-8803-4D73-8177-766AA41ECC30}" srcOrd="0" destOrd="0" presId="urn:microsoft.com/office/officeart/2005/8/layout/matrix1"/>
    <dgm:cxn modelId="{14263562-3833-4805-A8BC-6BD3D795280F}" type="presParOf" srcId="{42660E68-8803-4D73-8177-766AA41ECC30}" destId="{3699C8B5-9125-4B8F-90E4-C1F081B4165F}" srcOrd="0" destOrd="0" presId="urn:microsoft.com/office/officeart/2005/8/layout/matrix1"/>
    <dgm:cxn modelId="{EDE956AA-F45D-4871-9904-F953F60C811E}" type="presParOf" srcId="{42660E68-8803-4D73-8177-766AA41ECC30}" destId="{B96B14B5-9397-4959-BED2-59CBA1879316}" srcOrd="1" destOrd="0" presId="urn:microsoft.com/office/officeart/2005/8/layout/matrix1"/>
    <dgm:cxn modelId="{81D6A7FE-BBC4-4C1B-A120-9858C16DCF41}" type="presParOf" srcId="{42660E68-8803-4D73-8177-766AA41ECC30}" destId="{0C806CA9-3660-49AC-A012-BB89E004013F}" srcOrd="2" destOrd="0" presId="urn:microsoft.com/office/officeart/2005/8/layout/matrix1"/>
    <dgm:cxn modelId="{F887EFE8-061F-4233-8766-B5400D4858B5}" type="presParOf" srcId="{42660E68-8803-4D73-8177-766AA41ECC30}" destId="{C256E058-8ABE-4C03-B539-49A2267C0BC8}" srcOrd="3" destOrd="0" presId="urn:microsoft.com/office/officeart/2005/8/layout/matrix1"/>
    <dgm:cxn modelId="{26D19EF9-A704-478F-940D-5FD9D2736C8F}" type="presParOf" srcId="{42660E68-8803-4D73-8177-766AA41ECC30}" destId="{AFE5B4C0-8678-4545-B8BF-4BDB910EA0E9}" srcOrd="4" destOrd="0" presId="urn:microsoft.com/office/officeart/2005/8/layout/matrix1"/>
    <dgm:cxn modelId="{63FE33BD-9740-4903-9A85-DF70318DD11F}" type="presParOf" srcId="{42660E68-8803-4D73-8177-766AA41ECC30}" destId="{76125595-9D90-49A0-A0AD-7C5A645B6D72}" srcOrd="5" destOrd="0" presId="urn:microsoft.com/office/officeart/2005/8/layout/matrix1"/>
    <dgm:cxn modelId="{1C5F40AD-1026-4286-A797-ED2A2F9462E3}" type="presParOf" srcId="{42660E68-8803-4D73-8177-766AA41ECC30}" destId="{DA0CEFDE-C00C-4B4A-B878-C6F6495DA363}" srcOrd="6" destOrd="0" presId="urn:microsoft.com/office/officeart/2005/8/layout/matrix1"/>
    <dgm:cxn modelId="{4DD24F8C-A512-4B4F-9E3F-07242A7F6AFB}" type="presParOf" srcId="{42660E68-8803-4D73-8177-766AA41ECC30}" destId="{B640D0CB-B181-428C-A205-6681643ABFD6}" srcOrd="7" destOrd="0" presId="urn:microsoft.com/office/officeart/2005/8/layout/matrix1"/>
    <dgm:cxn modelId="{9A44C546-2ED0-401F-B4A4-1350358D3ED1}" type="presParOf" srcId="{9535DBAE-659C-4292-B455-58354CCCCACA}" destId="{C746C385-C449-407B-BBDF-FECD57396D7B}"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85B109-3FF3-4CAF-B990-5B3E47889453}">
      <dsp:nvSpPr>
        <dsp:cNvPr id="0" name=""/>
        <dsp:cNvSpPr/>
      </dsp:nvSpPr>
      <dsp:spPr>
        <a:xfrm>
          <a:off x="0" y="2713164"/>
          <a:ext cx="10781006" cy="788571"/>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r>
            <a:rPr lang="en-US" sz="3000" kern="1200">
              <a:latin typeface="Preeti" pitchFamily="2" charset="0"/>
            </a:rPr>
            <a:t>:yfgLo Joj:yfkg tx</a:t>
          </a:r>
        </a:p>
      </dsp:txBody>
      <dsp:txXfrm>
        <a:off x="0" y="2713164"/>
        <a:ext cx="3234301" cy="788571"/>
      </dsp:txXfrm>
    </dsp:sp>
    <dsp:sp modelId="{B7ACB22C-CD7B-4858-B554-BA63F5CCB0B4}">
      <dsp:nvSpPr>
        <dsp:cNvPr id="0" name=""/>
        <dsp:cNvSpPr/>
      </dsp:nvSpPr>
      <dsp:spPr>
        <a:xfrm>
          <a:off x="0" y="960976"/>
          <a:ext cx="10781006" cy="788571"/>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r>
            <a:rPr lang="en-US" sz="3000" kern="1200" dirty="0">
              <a:latin typeface="Preeti" pitchFamily="2" charset="0"/>
            </a:rPr>
            <a:t>s]</a:t>
          </a:r>
          <a:r>
            <a:rPr lang="en-US" sz="3000" kern="1200" dirty="0" err="1">
              <a:latin typeface="Preeti" pitchFamily="2" charset="0"/>
            </a:rPr>
            <a:t>Gb|Lo</a:t>
          </a:r>
          <a:r>
            <a:rPr lang="en-US" sz="3000" kern="1200" dirty="0">
              <a:latin typeface="Preeti" pitchFamily="2" charset="0"/>
            </a:rPr>
            <a:t> </a:t>
          </a:r>
          <a:r>
            <a:rPr lang="en-US" sz="3000" kern="1200" dirty="0" err="1">
              <a:latin typeface="Preeti" pitchFamily="2" charset="0"/>
            </a:rPr>
            <a:t>Joj:yfkg</a:t>
          </a:r>
          <a:r>
            <a:rPr lang="en-US" sz="3000" kern="1200" dirty="0">
              <a:latin typeface="Preeti" pitchFamily="2" charset="0"/>
            </a:rPr>
            <a:t> </a:t>
          </a:r>
          <a:r>
            <a:rPr lang="en-US" sz="3000" kern="1200" dirty="0" err="1">
              <a:latin typeface="Preeti" pitchFamily="2" charset="0"/>
            </a:rPr>
            <a:t>tx</a:t>
          </a:r>
          <a:endParaRPr lang="en-US" sz="3000" kern="1200" dirty="0">
            <a:latin typeface="Preeti" pitchFamily="2" charset="0"/>
          </a:endParaRPr>
        </a:p>
      </dsp:txBody>
      <dsp:txXfrm>
        <a:off x="0" y="960976"/>
        <a:ext cx="3234301" cy="788571"/>
      </dsp:txXfrm>
    </dsp:sp>
    <dsp:sp modelId="{AA423EB1-C6AE-40AE-B702-2E1C365D1664}">
      <dsp:nvSpPr>
        <dsp:cNvPr id="0" name=""/>
        <dsp:cNvSpPr/>
      </dsp:nvSpPr>
      <dsp:spPr>
        <a:xfrm>
          <a:off x="0" y="2"/>
          <a:ext cx="10781006" cy="788571"/>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err="1">
              <a:latin typeface="Preeti" pitchFamily="2" charset="0"/>
            </a:rPr>
            <a:t>pRr:t</a:t>
          </a:r>
          <a:r>
            <a:rPr lang="en-US" sz="2800" kern="1200" dirty="0">
              <a:latin typeface="Preeti" pitchFamily="2" charset="0"/>
            </a:rPr>
            <a:t>/Lo </a:t>
          </a:r>
          <a:r>
            <a:rPr lang="en-US" sz="2800" kern="1200" dirty="0" err="1">
              <a:latin typeface="Preeti" pitchFamily="2" charset="0"/>
            </a:rPr>
            <a:t>Joj:yfkg</a:t>
          </a:r>
          <a:r>
            <a:rPr lang="en-US" sz="2800" kern="1200" dirty="0">
              <a:latin typeface="Preeti" pitchFamily="2" charset="0"/>
            </a:rPr>
            <a:t> </a:t>
          </a:r>
          <a:r>
            <a:rPr lang="en-US" sz="2800" kern="1200" dirty="0" err="1">
              <a:latin typeface="Preeti" pitchFamily="2" charset="0"/>
            </a:rPr>
            <a:t>tx</a:t>
          </a:r>
          <a:endParaRPr lang="en-US" sz="2800" kern="1200" dirty="0">
            <a:latin typeface="Preeti" pitchFamily="2" charset="0"/>
          </a:endParaRPr>
        </a:p>
      </dsp:txBody>
      <dsp:txXfrm>
        <a:off x="0" y="2"/>
        <a:ext cx="3234301" cy="788571"/>
      </dsp:txXfrm>
    </dsp:sp>
    <dsp:sp modelId="{65E46D92-4953-4D7D-B735-DB7499785525}">
      <dsp:nvSpPr>
        <dsp:cNvPr id="0" name=""/>
        <dsp:cNvSpPr/>
      </dsp:nvSpPr>
      <dsp:spPr>
        <a:xfrm>
          <a:off x="5046392" y="31921"/>
          <a:ext cx="3658302" cy="118128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err="1">
              <a:latin typeface="Preeti" pitchFamily="2" charset="0"/>
            </a:rPr>
            <a:t>cGt</a:t>
          </a:r>
          <a:r>
            <a:rPr lang="en-US" sz="2000" kern="1200" dirty="0">
              <a:latin typeface="Preeti" pitchFamily="2" charset="0"/>
            </a:rPr>
            <a:t>/f{li6«o</a:t>
          </a:r>
          <a:r>
            <a:rPr lang="en-US" sz="2000" kern="1200" dirty="0"/>
            <a:t> </a:t>
          </a:r>
          <a:r>
            <a:rPr lang="en-US" sz="2000" kern="1200" dirty="0" err="1">
              <a:latin typeface="Preeti" pitchFamily="2" charset="0"/>
            </a:rPr>
            <a:t>sfo</a:t>
          </a:r>
          <a:r>
            <a:rPr lang="en-US" sz="2000" kern="1200" dirty="0">
              <a:latin typeface="Preeti" pitchFamily="2" charset="0"/>
            </a:rPr>
            <a:t>{</a:t>
          </a:r>
          <a:r>
            <a:rPr lang="en-US" sz="2000" kern="1200" dirty="0" err="1">
              <a:latin typeface="Preeti" pitchFamily="2" charset="0"/>
            </a:rPr>
            <a:t>sf</a:t>
          </a:r>
          <a:r>
            <a:rPr lang="en-US" sz="2000" kern="1200" dirty="0">
              <a:latin typeface="Preeti" pitchFamily="2" charset="0"/>
            </a:rPr>
            <a:t>/L ;</a:t>
          </a:r>
          <a:r>
            <a:rPr lang="en-US" sz="2000" kern="1200" dirty="0" err="1">
              <a:latin typeface="Preeti" pitchFamily="2" charset="0"/>
            </a:rPr>
            <a:t>lrjfno÷cGt</a:t>
          </a:r>
          <a:r>
            <a:rPr lang="en-US" sz="2000" kern="1200" dirty="0">
              <a:latin typeface="Preeti" pitchFamily="2" charset="0"/>
            </a:rPr>
            <a:t>/f{li6</a:t>
          </a:r>
          <a:r>
            <a:rPr lang="en-US" sz="2000" kern="1200" dirty="0">
              <a:latin typeface="Preeti"/>
            </a:rPr>
            <a:t>«o</a:t>
          </a:r>
          <a:r>
            <a:rPr lang="en-US" sz="2000" kern="1200" dirty="0">
              <a:latin typeface="Preeti" pitchFamily="2" charset="0"/>
            </a:rPr>
            <a:t> ;</a:t>
          </a:r>
          <a:r>
            <a:rPr lang="en-US" sz="2000" kern="1200" dirty="0" err="1">
              <a:latin typeface="Preeti" pitchFamily="2" charset="0"/>
            </a:rPr>
            <a:t>dGjo</a:t>
          </a:r>
          <a:r>
            <a:rPr lang="en-US" sz="2000" kern="1200" dirty="0">
              <a:latin typeface="Preeti" pitchFamily="2" charset="0"/>
            </a:rPr>
            <a:t> kl/</a:t>
          </a:r>
          <a:r>
            <a:rPr lang="en-US" sz="2000" kern="1200" dirty="0" err="1">
              <a:latin typeface="Preeti" pitchFamily="2" charset="0"/>
            </a:rPr>
            <a:t>ifb</a:t>
          </a:r>
          <a:r>
            <a:rPr lang="en-US" sz="2000" kern="1200" dirty="0">
              <a:latin typeface="Preeti" pitchFamily="2" charset="0"/>
            </a:rPr>
            <a:t>\÷</a:t>
          </a:r>
          <a:r>
            <a:rPr lang="en-US" sz="2000" b="0" kern="1200" dirty="0">
              <a:solidFill>
                <a:schemeClr val="bg1"/>
              </a:solidFill>
              <a:latin typeface="Preeti" pitchFamily="2" charset="0"/>
            </a:rPr>
            <a:t>j}b]</a:t>
          </a:r>
          <a:r>
            <a:rPr lang="en-US" sz="2000" b="0" kern="1200" dirty="0" err="1">
              <a:solidFill>
                <a:schemeClr val="bg1"/>
              </a:solidFill>
              <a:latin typeface="Preeti" pitchFamily="2" charset="0"/>
            </a:rPr>
            <a:t>lzs</a:t>
          </a:r>
          <a:r>
            <a:rPr lang="en-US" sz="2000" kern="1200" dirty="0">
              <a:latin typeface="Preeti" pitchFamily="2" charset="0"/>
            </a:rPr>
            <a:t> /f]</a:t>
          </a:r>
          <a:r>
            <a:rPr lang="en-US" sz="2000" kern="1200" dirty="0" err="1">
              <a:latin typeface="Preeti" pitchFamily="2" charset="0"/>
            </a:rPr>
            <a:t>huf</a:t>
          </a:r>
          <a:r>
            <a:rPr lang="en-US" sz="2000" kern="1200" dirty="0">
              <a:latin typeface="Preeti" pitchFamily="2" charset="0"/>
            </a:rPr>
            <a:t>/ </a:t>
          </a:r>
          <a:r>
            <a:rPr lang="en-US" sz="2000" kern="1200" dirty="0" err="1">
              <a:latin typeface="Preeti" pitchFamily="2" charset="0"/>
            </a:rPr>
            <a:t>tyf</a:t>
          </a:r>
          <a:r>
            <a:rPr lang="en-US" sz="2000" kern="1200" dirty="0">
              <a:latin typeface="Preeti" pitchFamily="2" charset="0"/>
            </a:rPr>
            <a:t> sNof0fsf/L </a:t>
          </a:r>
          <a:r>
            <a:rPr lang="en-US" sz="2000" kern="1200" dirty="0" err="1">
              <a:latin typeface="Preeti" pitchFamily="2" charset="0"/>
            </a:rPr>
            <a:t>ljefu</a:t>
          </a:r>
          <a:endParaRPr lang="en-US" sz="2000" kern="1200" dirty="0">
            <a:latin typeface="Preeti" pitchFamily="2" charset="0"/>
          </a:endParaRPr>
        </a:p>
      </dsp:txBody>
      <dsp:txXfrm>
        <a:off x="5080991" y="66520"/>
        <a:ext cx="3589104" cy="1112082"/>
      </dsp:txXfrm>
    </dsp:sp>
    <dsp:sp modelId="{C6A201B5-56CD-471F-A0D3-B116E72F8091}">
      <dsp:nvSpPr>
        <dsp:cNvPr id="0" name=""/>
        <dsp:cNvSpPr/>
      </dsp:nvSpPr>
      <dsp:spPr>
        <a:xfrm>
          <a:off x="6242456" y="1213201"/>
          <a:ext cx="633087" cy="426584"/>
        </a:xfrm>
        <a:custGeom>
          <a:avLst/>
          <a:gdLst/>
          <a:ahLst/>
          <a:cxnLst/>
          <a:rect l="0" t="0" r="0" b="0"/>
          <a:pathLst>
            <a:path>
              <a:moveTo>
                <a:pt x="633087" y="0"/>
              </a:moveTo>
              <a:lnTo>
                <a:pt x="633087" y="213292"/>
              </a:lnTo>
              <a:lnTo>
                <a:pt x="0" y="213292"/>
              </a:lnTo>
              <a:lnTo>
                <a:pt x="0" y="426584"/>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8301202-314F-49B6-8429-AA56351EFA02}">
      <dsp:nvSpPr>
        <dsp:cNvPr id="0" name=""/>
        <dsp:cNvSpPr/>
      </dsp:nvSpPr>
      <dsp:spPr>
        <a:xfrm>
          <a:off x="5360266" y="1639785"/>
          <a:ext cx="1764379" cy="849482"/>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latin typeface="Preeti" pitchFamily="2" charset="0"/>
            </a:rPr>
            <a:t>;+3sf] ;</a:t>
          </a:r>
          <a:r>
            <a:rPr lang="en-US" sz="2000" kern="1200" dirty="0" err="1">
              <a:latin typeface="Preeti" pitchFamily="2" charset="0"/>
            </a:rPr>
            <a:t>lrjfno</a:t>
          </a:r>
          <a:endParaRPr lang="en-US" sz="2000" kern="1200" dirty="0">
            <a:latin typeface="Preeti" pitchFamily="2" charset="0"/>
          </a:endParaRPr>
        </a:p>
      </dsp:txBody>
      <dsp:txXfrm>
        <a:off x="5385146" y="1664665"/>
        <a:ext cx="1714619" cy="799722"/>
      </dsp:txXfrm>
    </dsp:sp>
    <dsp:sp modelId="{63BF026D-A786-4FC6-BE81-41B3E3AC021F}">
      <dsp:nvSpPr>
        <dsp:cNvPr id="0" name=""/>
        <dsp:cNvSpPr/>
      </dsp:nvSpPr>
      <dsp:spPr>
        <a:xfrm>
          <a:off x="4792534" y="2489268"/>
          <a:ext cx="1449922" cy="436465"/>
        </a:xfrm>
        <a:custGeom>
          <a:avLst/>
          <a:gdLst/>
          <a:ahLst/>
          <a:cxnLst/>
          <a:rect l="0" t="0" r="0" b="0"/>
          <a:pathLst>
            <a:path>
              <a:moveTo>
                <a:pt x="1449922" y="0"/>
              </a:moveTo>
              <a:lnTo>
                <a:pt x="1449922" y="218232"/>
              </a:lnTo>
              <a:lnTo>
                <a:pt x="0" y="218232"/>
              </a:lnTo>
              <a:lnTo>
                <a:pt x="0" y="43646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4D936C4-2C70-478D-BE88-7E9A1C24C127}">
      <dsp:nvSpPr>
        <dsp:cNvPr id="0" name=""/>
        <dsp:cNvSpPr/>
      </dsp:nvSpPr>
      <dsp:spPr>
        <a:xfrm>
          <a:off x="4214722" y="2925733"/>
          <a:ext cx="1155622" cy="108238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err="1">
              <a:latin typeface="Preeti" pitchFamily="2" charset="0"/>
            </a:rPr>
            <a:t>uGtJo</a:t>
          </a:r>
          <a:r>
            <a:rPr lang="en-US" sz="1200" kern="1200" dirty="0">
              <a:latin typeface="Preeti" pitchFamily="2" charset="0"/>
            </a:rPr>
            <a:t> </a:t>
          </a:r>
          <a:r>
            <a:rPr lang="en-US" sz="1400" kern="1200" dirty="0" err="1">
              <a:latin typeface="Preeti" pitchFamily="2" charset="0"/>
            </a:rPr>
            <a:t>d'n'sx?sf</a:t>
          </a:r>
          <a:r>
            <a:rPr lang="en-US" sz="1400" kern="1200" dirty="0">
              <a:latin typeface="Preeti" pitchFamily="2" charset="0"/>
            </a:rPr>
            <a:t> /fli6</a:t>
          </a:r>
          <a:r>
            <a:rPr lang="en-US" sz="1400" kern="1200" dirty="0">
              <a:latin typeface="Preeti"/>
            </a:rPr>
            <a:t>«</a:t>
          </a:r>
          <a:r>
            <a:rPr lang="en-US" sz="1400" kern="1200" dirty="0">
              <a:latin typeface="Preeti" pitchFamily="2" charset="0"/>
            </a:rPr>
            <a:t>o ;</a:t>
          </a:r>
          <a:r>
            <a:rPr lang="en-US" sz="1400" kern="1200" dirty="0" err="1">
              <a:latin typeface="Preeti" pitchFamily="2" charset="0"/>
            </a:rPr>
            <a:t>dGjo</a:t>
          </a:r>
          <a:r>
            <a:rPr lang="en-US" sz="1400" kern="1200" dirty="0">
              <a:latin typeface="Preeti" pitchFamily="2" charset="0"/>
            </a:rPr>
            <a:t> </a:t>
          </a:r>
          <a:r>
            <a:rPr lang="en-US" sz="1600" kern="1200" dirty="0">
              <a:latin typeface="Preeti" pitchFamily="2" charset="0"/>
            </a:rPr>
            <a:t>kl/</a:t>
          </a:r>
          <a:r>
            <a:rPr lang="en-US" sz="1600" kern="1200" dirty="0" err="1">
              <a:latin typeface="Preeti" pitchFamily="2" charset="0"/>
            </a:rPr>
            <a:t>ifb</a:t>
          </a:r>
          <a:r>
            <a:rPr lang="en-US" sz="1600" kern="1200" dirty="0">
              <a:latin typeface="Preeti" pitchFamily="2" charset="0"/>
            </a:rPr>
            <a:t>\x</a:t>
          </a:r>
          <a:r>
            <a:rPr lang="en-US" sz="1400" kern="1200" dirty="0">
              <a:latin typeface="Preeti" pitchFamily="2" charset="0"/>
            </a:rPr>
            <a:t>?</a:t>
          </a:r>
        </a:p>
      </dsp:txBody>
      <dsp:txXfrm>
        <a:off x="4246424" y="2957435"/>
        <a:ext cx="1092218" cy="1018982"/>
      </dsp:txXfrm>
    </dsp:sp>
    <dsp:sp modelId="{F896B6DC-A6EE-4A34-91C0-F93EF3F8856E}">
      <dsp:nvSpPr>
        <dsp:cNvPr id="0" name=""/>
        <dsp:cNvSpPr/>
      </dsp:nvSpPr>
      <dsp:spPr>
        <a:xfrm>
          <a:off x="6196736" y="2489268"/>
          <a:ext cx="91440" cy="542192"/>
        </a:xfrm>
        <a:custGeom>
          <a:avLst/>
          <a:gdLst/>
          <a:ahLst/>
          <a:cxnLst/>
          <a:rect l="0" t="0" r="0" b="0"/>
          <a:pathLst>
            <a:path>
              <a:moveTo>
                <a:pt x="45720" y="0"/>
              </a:moveTo>
              <a:lnTo>
                <a:pt x="45720" y="271096"/>
              </a:lnTo>
              <a:lnTo>
                <a:pt x="118431" y="271096"/>
              </a:lnTo>
              <a:lnTo>
                <a:pt x="118431" y="542192"/>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736670E-4456-48DB-B3C9-AFA498C53A9A}">
      <dsp:nvSpPr>
        <dsp:cNvPr id="0" name=""/>
        <dsp:cNvSpPr/>
      </dsp:nvSpPr>
      <dsp:spPr>
        <a:xfrm>
          <a:off x="5689903" y="3031460"/>
          <a:ext cx="1250526" cy="97665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latin typeface="Preeti" pitchFamily="2" charset="0"/>
            </a:rPr>
            <a:t>:</a:t>
          </a:r>
          <a:r>
            <a:rPr lang="en-US" sz="1800" kern="1200" dirty="0" err="1" smtClean="0">
              <a:latin typeface="Preeti" pitchFamily="2" charset="0"/>
            </a:rPr>
            <a:t>jtGq</a:t>
          </a:r>
          <a:r>
            <a:rPr lang="en-US" sz="1800" kern="1200" dirty="0" smtClean="0">
              <a:latin typeface="Preeti" pitchFamily="2" charset="0"/>
            </a:rPr>
            <a:t> </a:t>
          </a:r>
          <a:r>
            <a:rPr lang="en-US" sz="1600" kern="1200" dirty="0" err="1">
              <a:latin typeface="Preeti" pitchFamily="2" charset="0"/>
            </a:rPr>
            <a:t>cg'udg</a:t>
          </a:r>
          <a:r>
            <a:rPr lang="en-US" sz="1600" kern="1200" dirty="0">
              <a:latin typeface="Preeti" pitchFamily="2" charset="0"/>
            </a:rPr>
            <a:t>  ;</a:t>
          </a:r>
          <a:r>
            <a:rPr lang="en-US" sz="1600" kern="1200" dirty="0" err="1">
              <a:latin typeface="Preeti" pitchFamily="2" charset="0"/>
            </a:rPr>
            <a:t>ldlt</a:t>
          </a:r>
          <a:r>
            <a:rPr lang="en-US" sz="1600" kern="1200" dirty="0">
              <a:latin typeface="Preeti" pitchFamily="2" charset="0"/>
            </a:rPr>
            <a:t>  -</a:t>
          </a:r>
          <a:r>
            <a:rPr lang="en-US" sz="1600" kern="1200" dirty="0" err="1">
              <a:latin typeface="Preeti" pitchFamily="2" charset="0"/>
            </a:rPr>
            <a:t>uGtJo</a:t>
          </a:r>
          <a:r>
            <a:rPr lang="en-US" sz="1600" kern="1200" dirty="0">
              <a:latin typeface="Preeti" pitchFamily="2" charset="0"/>
            </a:rPr>
            <a:t> </a:t>
          </a:r>
          <a:r>
            <a:rPr lang="en-US" sz="1600" kern="1200" dirty="0" err="1">
              <a:latin typeface="Preeti" pitchFamily="2" charset="0"/>
            </a:rPr>
            <a:t>d'n'sx?sf</a:t>
          </a:r>
          <a:r>
            <a:rPr lang="en-US" sz="1600" kern="1200" dirty="0">
              <a:latin typeface="Preeti" pitchFamily="2" charset="0"/>
            </a:rPr>
            <a:t> /fli6</a:t>
          </a:r>
          <a:r>
            <a:rPr lang="en-US" sz="1600" kern="1200" dirty="0">
              <a:latin typeface="Preeti"/>
            </a:rPr>
            <a:t>«</a:t>
          </a:r>
          <a:r>
            <a:rPr lang="en-US" sz="1600" kern="1200" dirty="0">
              <a:latin typeface="Preeti" pitchFamily="2" charset="0"/>
            </a:rPr>
            <a:t>o ;</a:t>
          </a:r>
          <a:r>
            <a:rPr lang="en-US" sz="1600" kern="1200" dirty="0" err="1">
              <a:latin typeface="Preeti" pitchFamily="2" charset="0"/>
            </a:rPr>
            <a:t>dGjo</a:t>
          </a:r>
          <a:r>
            <a:rPr lang="en-US" sz="1600" kern="1200" dirty="0">
              <a:latin typeface="Preeti" pitchFamily="2" charset="0"/>
            </a:rPr>
            <a:t> kl/</a:t>
          </a:r>
          <a:r>
            <a:rPr lang="en-US" sz="1600" kern="1200" dirty="0" err="1">
              <a:latin typeface="Preeti" pitchFamily="2" charset="0"/>
            </a:rPr>
            <a:t>ifb</a:t>
          </a:r>
          <a:r>
            <a:rPr lang="en-US" sz="1600" kern="1200" dirty="0">
              <a:latin typeface="Preeti" pitchFamily="2" charset="0"/>
            </a:rPr>
            <a:t>\x? _</a:t>
          </a:r>
        </a:p>
      </dsp:txBody>
      <dsp:txXfrm>
        <a:off x="5718508" y="3060065"/>
        <a:ext cx="1193316" cy="919449"/>
      </dsp:txXfrm>
    </dsp:sp>
    <dsp:sp modelId="{7E3C5C3A-F017-413F-97A3-96660D8A4A49}">
      <dsp:nvSpPr>
        <dsp:cNvPr id="0" name=""/>
        <dsp:cNvSpPr/>
      </dsp:nvSpPr>
      <dsp:spPr>
        <a:xfrm>
          <a:off x="6875543" y="1213201"/>
          <a:ext cx="1736585" cy="171442"/>
        </a:xfrm>
        <a:custGeom>
          <a:avLst/>
          <a:gdLst/>
          <a:ahLst/>
          <a:cxnLst/>
          <a:rect l="0" t="0" r="0" b="0"/>
          <a:pathLst>
            <a:path>
              <a:moveTo>
                <a:pt x="0" y="0"/>
              </a:moveTo>
              <a:lnTo>
                <a:pt x="0" y="85721"/>
              </a:lnTo>
              <a:lnTo>
                <a:pt x="1736585" y="85721"/>
              </a:lnTo>
              <a:lnTo>
                <a:pt x="1736585" y="17144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97BC0BA-F2CC-458C-8D86-9147FE4D84A8}">
      <dsp:nvSpPr>
        <dsp:cNvPr id="0" name=""/>
        <dsp:cNvSpPr/>
      </dsp:nvSpPr>
      <dsp:spPr>
        <a:xfrm>
          <a:off x="7417841" y="1384643"/>
          <a:ext cx="2388573" cy="1259072"/>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0" kern="1200" dirty="0">
              <a:solidFill>
                <a:schemeClr val="bg1"/>
              </a:solidFill>
              <a:latin typeface="Preeti" pitchFamily="2" charset="0"/>
            </a:rPr>
            <a:t>kl/of]</a:t>
          </a:r>
          <a:r>
            <a:rPr lang="en-US" sz="2000" b="0" kern="1200" dirty="0" err="1">
              <a:solidFill>
                <a:schemeClr val="bg1"/>
              </a:solidFill>
              <a:latin typeface="Preeti" pitchFamily="2" charset="0"/>
            </a:rPr>
            <a:t>hgf</a:t>
          </a:r>
          <a:r>
            <a:rPr lang="en-US" sz="2000" b="0" kern="1200" dirty="0">
              <a:solidFill>
                <a:schemeClr val="bg1"/>
              </a:solidFill>
              <a:latin typeface="Preeti" pitchFamily="2" charset="0"/>
            </a:rPr>
            <a:t> ;~</a:t>
          </a:r>
          <a:r>
            <a:rPr lang="en-US" sz="2000" b="0" kern="1200" dirty="0" err="1">
              <a:solidFill>
                <a:schemeClr val="bg1"/>
              </a:solidFill>
              <a:latin typeface="Preeti" pitchFamily="2" charset="0"/>
            </a:rPr>
            <a:t>rfng</a:t>
          </a:r>
          <a:r>
            <a:rPr lang="en-US" sz="2000" b="0" kern="1200" dirty="0">
              <a:solidFill>
                <a:schemeClr val="bg1"/>
              </a:solidFill>
              <a:latin typeface="Preeti" pitchFamily="2" charset="0"/>
            </a:rPr>
            <a:t> ;</a:t>
          </a:r>
          <a:r>
            <a:rPr lang="en-US" sz="2000" b="0" kern="1200" dirty="0" err="1">
              <a:solidFill>
                <a:schemeClr val="bg1"/>
              </a:solidFill>
              <a:latin typeface="Preeti" pitchFamily="2" charset="0"/>
            </a:rPr>
            <a:t>ldlt</a:t>
          </a:r>
          <a:r>
            <a:rPr lang="en-US" sz="2000" b="0" kern="1200" dirty="0">
              <a:solidFill>
                <a:schemeClr val="bg1"/>
              </a:solidFill>
              <a:latin typeface="Preeti" pitchFamily="2" charset="0"/>
            </a:rPr>
            <a:t> </a:t>
          </a:r>
        </a:p>
      </dsp:txBody>
      <dsp:txXfrm>
        <a:off x="7454718" y="1421520"/>
        <a:ext cx="2314819" cy="1185318"/>
      </dsp:txXfrm>
    </dsp:sp>
    <dsp:sp modelId="{818189F9-149C-43F4-AF76-4B1C70D42165}">
      <dsp:nvSpPr>
        <dsp:cNvPr id="0" name=""/>
        <dsp:cNvSpPr/>
      </dsp:nvSpPr>
      <dsp:spPr>
        <a:xfrm>
          <a:off x="8566408" y="2643716"/>
          <a:ext cx="91440" cy="385604"/>
        </a:xfrm>
        <a:custGeom>
          <a:avLst/>
          <a:gdLst/>
          <a:ahLst/>
          <a:cxnLst/>
          <a:rect l="0" t="0" r="0" b="0"/>
          <a:pathLst>
            <a:path>
              <a:moveTo>
                <a:pt x="45720" y="0"/>
              </a:moveTo>
              <a:lnTo>
                <a:pt x="45720" y="192802"/>
              </a:lnTo>
              <a:lnTo>
                <a:pt x="73793" y="192802"/>
              </a:lnTo>
              <a:lnTo>
                <a:pt x="73793" y="385604"/>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02DD286-BAC2-4906-888A-18201E15D43F}">
      <dsp:nvSpPr>
        <dsp:cNvPr id="0" name=""/>
        <dsp:cNvSpPr/>
      </dsp:nvSpPr>
      <dsp:spPr>
        <a:xfrm>
          <a:off x="7840422" y="3029321"/>
          <a:ext cx="1599558" cy="894384"/>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err="1">
              <a:latin typeface="Preeti" pitchFamily="2" charset="0"/>
            </a:rPr>
            <a:t>sfo</a:t>
          </a:r>
          <a:r>
            <a:rPr lang="en-US" sz="1600" kern="1200" dirty="0">
              <a:latin typeface="Preeti" pitchFamily="2" charset="0"/>
            </a:rPr>
            <a:t>{</a:t>
          </a:r>
          <a:r>
            <a:rPr lang="en-US" sz="1600" kern="1200" dirty="0" err="1">
              <a:latin typeface="Preeti" pitchFamily="2" charset="0"/>
            </a:rPr>
            <a:t>qmd</a:t>
          </a:r>
          <a:r>
            <a:rPr lang="en-US" sz="1600" kern="1200" dirty="0">
              <a:latin typeface="Preeti" pitchFamily="2" charset="0"/>
            </a:rPr>
            <a:t> </a:t>
          </a:r>
          <a:r>
            <a:rPr lang="en-US" sz="1600" kern="1200" dirty="0" err="1">
              <a:latin typeface="Preeti" pitchFamily="2" charset="0"/>
            </a:rPr>
            <a:t>Joj:yfkg</a:t>
          </a:r>
          <a:r>
            <a:rPr lang="en-US" sz="1600" kern="1200" dirty="0">
              <a:latin typeface="Preeti" pitchFamily="2" charset="0"/>
            </a:rPr>
            <a:t> l6d</a:t>
          </a:r>
        </a:p>
        <a:p>
          <a:pPr lvl="0" algn="ctr" defTabSz="711200">
            <a:lnSpc>
              <a:spcPct val="90000"/>
            </a:lnSpc>
            <a:spcBef>
              <a:spcPct val="0"/>
            </a:spcBef>
            <a:spcAft>
              <a:spcPct val="35000"/>
            </a:spcAft>
          </a:pPr>
          <a:r>
            <a:rPr lang="en-US" sz="1600" kern="1200" dirty="0">
              <a:latin typeface="Preeti" pitchFamily="2" charset="0"/>
            </a:rPr>
            <a:t>-;</a:t>
          </a:r>
          <a:r>
            <a:rPr lang="en-US" sz="1600" kern="1200" dirty="0" err="1">
              <a:latin typeface="Preeti" pitchFamily="2" charset="0"/>
            </a:rPr>
            <a:t>lrjfnodf</a:t>
          </a:r>
          <a:r>
            <a:rPr lang="en-US" sz="1600" kern="1200" dirty="0">
              <a:latin typeface="Preeti" pitchFamily="2" charset="0"/>
            </a:rPr>
            <a:t>_</a:t>
          </a:r>
        </a:p>
      </dsp:txBody>
      <dsp:txXfrm>
        <a:off x="7866618" y="3055517"/>
        <a:ext cx="1547166" cy="8419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99C8B5-9125-4B8F-90E4-C1F081B4165F}">
      <dsp:nvSpPr>
        <dsp:cNvPr id="0" name=""/>
        <dsp:cNvSpPr/>
      </dsp:nvSpPr>
      <dsp:spPr>
        <a:xfrm rot="16200000">
          <a:off x="1289446" y="-1289446"/>
          <a:ext cx="2678906" cy="5257800"/>
        </a:xfrm>
        <a:prstGeom prst="round1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smtClean="0"/>
            <a:t>Loss of employment opportunities </a:t>
          </a:r>
          <a:r>
            <a:rPr lang="en-US" sz="1800" b="1" i="1" kern="1200" dirty="0" smtClean="0"/>
            <a:t>(immediate need on relief, repatriation and rehabilitation-3Rs support)</a:t>
          </a:r>
          <a:endParaRPr lang="en-US" sz="1800" b="1" i="1" kern="1200" dirty="0"/>
        </a:p>
      </dsp:txBody>
      <dsp:txXfrm rot="5400000">
        <a:off x="0" y="0"/>
        <a:ext cx="5257800" cy="2009179"/>
      </dsp:txXfrm>
    </dsp:sp>
    <dsp:sp modelId="{0C806CA9-3660-49AC-A012-BB89E004013F}">
      <dsp:nvSpPr>
        <dsp:cNvPr id="0" name=""/>
        <dsp:cNvSpPr/>
      </dsp:nvSpPr>
      <dsp:spPr>
        <a:xfrm>
          <a:off x="5257800" y="0"/>
          <a:ext cx="5257800" cy="2678906"/>
        </a:xfrm>
        <a:prstGeom prst="round1Rect">
          <a:avLst/>
        </a:prstGeom>
        <a:solidFill>
          <a:schemeClr val="accent4">
            <a:hueOff val="3465231"/>
            <a:satOff val="-15989"/>
            <a:lumOff val="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kern="1200" dirty="0" smtClean="0"/>
            <a:t>Access to effective service delivery and rights of the migrant workers </a:t>
          </a:r>
          <a:r>
            <a:rPr lang="en-US" sz="1800" b="1" i="1" kern="1200" dirty="0" smtClean="0"/>
            <a:t>(advocacy initiatives/legal assistance from concerned authorities)</a:t>
          </a:r>
          <a:endParaRPr lang="en-US" sz="1800" b="1" i="1" kern="1200" dirty="0"/>
        </a:p>
      </dsp:txBody>
      <dsp:txXfrm>
        <a:off x="5257800" y="0"/>
        <a:ext cx="5257800" cy="2009179"/>
      </dsp:txXfrm>
    </dsp:sp>
    <dsp:sp modelId="{AFE5B4C0-8678-4545-B8BF-4BDB910EA0E9}">
      <dsp:nvSpPr>
        <dsp:cNvPr id="0" name=""/>
        <dsp:cNvSpPr/>
      </dsp:nvSpPr>
      <dsp:spPr>
        <a:xfrm rot="10800000">
          <a:off x="0" y="2678906"/>
          <a:ext cx="5257800" cy="2678906"/>
        </a:xfrm>
        <a:prstGeom prst="round1Rect">
          <a:avLst/>
        </a:prstGeom>
        <a:solidFill>
          <a:schemeClr val="accent4">
            <a:hueOff val="6930461"/>
            <a:satOff val="-31979"/>
            <a:lumOff val="1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smtClean="0"/>
            <a:t>Mental health and other medical issues</a:t>
          </a:r>
        </a:p>
        <a:p>
          <a:pPr lvl="0" algn="ctr" defTabSz="1066800">
            <a:lnSpc>
              <a:spcPct val="90000"/>
            </a:lnSpc>
            <a:spcBef>
              <a:spcPct val="0"/>
            </a:spcBef>
            <a:spcAft>
              <a:spcPct val="35000"/>
            </a:spcAft>
          </a:pPr>
          <a:r>
            <a:rPr lang="en-US" sz="2000" b="1" i="1" kern="1200" dirty="0" smtClean="0"/>
            <a:t>(need of psychosocial/medical assistance)</a:t>
          </a:r>
          <a:endParaRPr lang="en-US" sz="2000" b="1" i="1" kern="1200" dirty="0"/>
        </a:p>
      </dsp:txBody>
      <dsp:txXfrm rot="10800000">
        <a:off x="0" y="3348633"/>
        <a:ext cx="5257800" cy="2009179"/>
      </dsp:txXfrm>
    </dsp:sp>
    <dsp:sp modelId="{DA0CEFDE-C00C-4B4A-B878-C6F6495DA363}">
      <dsp:nvSpPr>
        <dsp:cNvPr id="0" name=""/>
        <dsp:cNvSpPr/>
      </dsp:nvSpPr>
      <dsp:spPr>
        <a:xfrm rot="5400000">
          <a:off x="6469641" y="1320451"/>
          <a:ext cx="2678906" cy="5257800"/>
        </a:xfrm>
        <a:prstGeom prst="round1Rect">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kern="1200" dirty="0" smtClean="0"/>
            <a:t>Rehabilitation support (creating employment opportunities/growth of local economy</a:t>
          </a:r>
        </a:p>
        <a:p>
          <a:pPr lvl="0" algn="ctr" defTabSz="977900">
            <a:lnSpc>
              <a:spcPct val="90000"/>
            </a:lnSpc>
            <a:spcBef>
              <a:spcPct val="0"/>
            </a:spcBef>
            <a:spcAft>
              <a:spcPct val="35000"/>
            </a:spcAft>
          </a:pPr>
          <a:r>
            <a:rPr lang="en-US" sz="1800" b="1" i="1" kern="1200" dirty="0" smtClean="0"/>
            <a:t>(Utilization/up-grade existing skills/job placement etc.) </a:t>
          </a:r>
          <a:endParaRPr lang="en-US" sz="1800" b="1" i="1" kern="1200" dirty="0"/>
        </a:p>
      </dsp:txBody>
      <dsp:txXfrm rot="-5400000">
        <a:off x="5180194" y="3279624"/>
        <a:ext cx="5257800" cy="2009179"/>
      </dsp:txXfrm>
    </dsp:sp>
    <dsp:sp modelId="{C746C385-C449-407B-BBDF-FECD57396D7B}">
      <dsp:nvSpPr>
        <dsp:cNvPr id="0" name=""/>
        <dsp:cNvSpPr/>
      </dsp:nvSpPr>
      <dsp:spPr>
        <a:xfrm>
          <a:off x="3749484" y="1940171"/>
          <a:ext cx="3154680" cy="1339453"/>
        </a:xfrm>
        <a:prstGeom prst="roundRect">
          <a:avLst/>
        </a:prstGeom>
        <a:solidFill>
          <a:schemeClr val="accent4">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Issues of Nepali Migrant Workers Due to COVID-19 Global Pandemic</a:t>
          </a:r>
          <a:endParaRPr lang="en-US" sz="2200" kern="1200" dirty="0"/>
        </a:p>
      </dsp:txBody>
      <dsp:txXfrm>
        <a:off x="3814871" y="2005558"/>
        <a:ext cx="3023906" cy="120867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1.png"/></Relationships>
</file>

<file path=ppt/drawings/drawing1.xml><?xml version="1.0" encoding="utf-8"?>
<c:userShapes xmlns:c="http://schemas.openxmlformats.org/drawingml/2006/chart">
  <cdr:relSizeAnchor xmlns:cdr="http://schemas.openxmlformats.org/drawingml/2006/chartDrawing">
    <cdr:from>
      <cdr:x>0.00493</cdr:x>
      <cdr:y>0.00892</cdr:y>
    </cdr:from>
    <cdr:to>
      <cdr:x>0.11595</cdr:x>
      <cdr:y>0.21094</cdr:y>
    </cdr:to>
    <cdr:pic>
      <cdr:nvPicPr>
        <cdr:cNvPr id="2" name="Picture 1"/>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50800" y="50800"/>
          <a:ext cx="1143099" cy="1150720"/>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E9FCAC-DBA6-4B8B-A3A8-F4D6B18B585F}" type="datetimeFigureOut">
              <a:rPr lang="en-US" smtClean="0"/>
              <a:t>4/3/2021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EEA309-D32C-47BB-8374-6F4C126AEEDD}" type="slidenum">
              <a:rPr lang="en-US" smtClean="0"/>
              <a:t>‹#›</a:t>
            </a:fld>
            <a:endParaRPr lang="en-US"/>
          </a:p>
        </p:txBody>
      </p:sp>
    </p:spTree>
    <p:extLst>
      <p:ext uri="{BB962C8B-B14F-4D97-AF65-F5344CB8AC3E}">
        <p14:creationId xmlns:p14="http://schemas.microsoft.com/office/powerpoint/2010/main" val="35282029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EEA309-D32C-47BB-8374-6F4C126AEEDD}" type="slidenum">
              <a:rPr lang="en-US" smtClean="0"/>
              <a:t>1</a:t>
            </a:fld>
            <a:endParaRPr lang="en-US"/>
          </a:p>
        </p:txBody>
      </p:sp>
    </p:spTree>
    <p:extLst>
      <p:ext uri="{BB962C8B-B14F-4D97-AF65-F5344CB8AC3E}">
        <p14:creationId xmlns:p14="http://schemas.microsoft.com/office/powerpoint/2010/main" val="23026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EEA309-D32C-47BB-8374-6F4C126AEEDD}" type="slidenum">
              <a:rPr lang="en-US" smtClean="0"/>
              <a:t>8</a:t>
            </a:fld>
            <a:endParaRPr lang="en-US"/>
          </a:p>
        </p:txBody>
      </p:sp>
    </p:spTree>
    <p:extLst>
      <p:ext uri="{BB962C8B-B14F-4D97-AF65-F5344CB8AC3E}">
        <p14:creationId xmlns:p14="http://schemas.microsoft.com/office/powerpoint/2010/main" val="2488159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86B360-0864-4BA1-A8D0-54D4195A649E}" type="slidenum">
              <a:rPr lang="en-US" smtClean="0"/>
              <a:t>25</a:t>
            </a:fld>
            <a:endParaRPr lang="en-US"/>
          </a:p>
        </p:txBody>
      </p:sp>
    </p:spTree>
    <p:extLst>
      <p:ext uri="{BB962C8B-B14F-4D97-AF65-F5344CB8AC3E}">
        <p14:creationId xmlns:p14="http://schemas.microsoft.com/office/powerpoint/2010/main" val="26114683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3AFA42D-A95F-4F2E-A040-C9E7995F3CF5}" type="datetime1">
              <a:rPr lang="en-US" smtClean="0"/>
              <a:t>4/3/2021</a:t>
            </a:fld>
            <a:endParaRPr lang="en-US"/>
          </a:p>
        </p:txBody>
      </p:sp>
      <p:sp>
        <p:nvSpPr>
          <p:cNvPr id="5" name="Footer Placeholder 4"/>
          <p:cNvSpPr>
            <a:spLocks noGrp="1"/>
          </p:cNvSpPr>
          <p:nvPr>
            <p:ph type="ftr" sz="quarter" idx="11"/>
          </p:nvPr>
        </p:nvSpPr>
        <p:spPr/>
        <p:txBody>
          <a:bodyPr/>
          <a:lstStyle/>
          <a:p>
            <a:r>
              <a:rPr lang="en-US" smtClean="0"/>
              <a:t>NRNA-ICC Department of Foreign Employent and Welfare of NRN's</a:t>
            </a:r>
            <a:endParaRPr lang="en-US"/>
          </a:p>
        </p:txBody>
      </p:sp>
      <p:sp>
        <p:nvSpPr>
          <p:cNvPr id="6" name="Slide Number Placeholder 5"/>
          <p:cNvSpPr>
            <a:spLocks noGrp="1"/>
          </p:cNvSpPr>
          <p:nvPr>
            <p:ph type="sldNum" sz="quarter" idx="12"/>
          </p:nvPr>
        </p:nvSpPr>
        <p:spPr/>
        <p:txBody>
          <a:bodyPr/>
          <a:lstStyle/>
          <a:p>
            <a:fld id="{01B7A342-EF65-47B2-BAAD-E6891924BE04}" type="slidenum">
              <a:rPr lang="en-US" smtClean="0"/>
              <a:pPr/>
              <a:t>‹#›</a:t>
            </a:fld>
            <a:endParaRPr lang="en-US"/>
          </a:p>
        </p:txBody>
      </p:sp>
    </p:spTree>
    <p:extLst>
      <p:ext uri="{BB962C8B-B14F-4D97-AF65-F5344CB8AC3E}">
        <p14:creationId xmlns:p14="http://schemas.microsoft.com/office/powerpoint/2010/main" val="28397388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EBCAD3B-81D7-4ACB-B264-C8CD836CC5E0}" type="datetime1">
              <a:rPr lang="en-US" smtClean="0"/>
              <a:t>4/3/2021</a:t>
            </a:fld>
            <a:endParaRPr lang="en-US"/>
          </a:p>
        </p:txBody>
      </p:sp>
      <p:sp>
        <p:nvSpPr>
          <p:cNvPr id="5" name="Footer Placeholder 4"/>
          <p:cNvSpPr>
            <a:spLocks noGrp="1"/>
          </p:cNvSpPr>
          <p:nvPr>
            <p:ph type="ftr" sz="quarter" idx="11"/>
          </p:nvPr>
        </p:nvSpPr>
        <p:spPr/>
        <p:txBody>
          <a:bodyPr/>
          <a:lstStyle/>
          <a:p>
            <a:r>
              <a:rPr lang="en-US" smtClean="0"/>
              <a:t>NRNA-ICC Department of Foreign Employent and Welfare of NRN's</a:t>
            </a:r>
            <a:endParaRPr lang="en-US"/>
          </a:p>
        </p:txBody>
      </p:sp>
      <p:sp>
        <p:nvSpPr>
          <p:cNvPr id="6" name="Slide Number Placeholder 5"/>
          <p:cNvSpPr>
            <a:spLocks noGrp="1"/>
          </p:cNvSpPr>
          <p:nvPr>
            <p:ph type="sldNum" sz="quarter" idx="12"/>
          </p:nvPr>
        </p:nvSpPr>
        <p:spPr/>
        <p:txBody>
          <a:bodyPr/>
          <a:lstStyle/>
          <a:p>
            <a:fld id="{01B7A342-EF65-47B2-BAAD-E6891924BE04}" type="slidenum">
              <a:rPr lang="en-US" smtClean="0"/>
              <a:pPr/>
              <a:t>‹#›</a:t>
            </a:fld>
            <a:endParaRPr lang="en-US"/>
          </a:p>
        </p:txBody>
      </p:sp>
    </p:spTree>
    <p:extLst>
      <p:ext uri="{BB962C8B-B14F-4D97-AF65-F5344CB8AC3E}">
        <p14:creationId xmlns:p14="http://schemas.microsoft.com/office/powerpoint/2010/main" val="3034322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DB4FA2-EEE9-4DD7-A18B-C61E435ED59C}" type="datetime1">
              <a:rPr lang="en-US" smtClean="0"/>
              <a:t>4/3/2021</a:t>
            </a:fld>
            <a:endParaRPr lang="en-US"/>
          </a:p>
        </p:txBody>
      </p:sp>
      <p:sp>
        <p:nvSpPr>
          <p:cNvPr id="5" name="Footer Placeholder 4"/>
          <p:cNvSpPr>
            <a:spLocks noGrp="1"/>
          </p:cNvSpPr>
          <p:nvPr>
            <p:ph type="ftr" sz="quarter" idx="11"/>
          </p:nvPr>
        </p:nvSpPr>
        <p:spPr/>
        <p:txBody>
          <a:bodyPr/>
          <a:lstStyle/>
          <a:p>
            <a:r>
              <a:rPr lang="en-US" smtClean="0"/>
              <a:t>NRNA-ICC Department of Foreign Employent and Welfare of NRN's</a:t>
            </a:r>
            <a:endParaRPr lang="en-US"/>
          </a:p>
        </p:txBody>
      </p:sp>
      <p:sp>
        <p:nvSpPr>
          <p:cNvPr id="6" name="Slide Number Placeholder 5"/>
          <p:cNvSpPr>
            <a:spLocks noGrp="1"/>
          </p:cNvSpPr>
          <p:nvPr>
            <p:ph type="sldNum" sz="quarter" idx="12"/>
          </p:nvPr>
        </p:nvSpPr>
        <p:spPr/>
        <p:txBody>
          <a:bodyPr/>
          <a:lstStyle/>
          <a:p>
            <a:fld id="{01B7A342-EF65-47B2-BAAD-E6891924BE04}" type="slidenum">
              <a:rPr lang="en-US" smtClean="0"/>
              <a:pPr/>
              <a:t>‹#›</a:t>
            </a:fld>
            <a:endParaRPr lang="en-US"/>
          </a:p>
        </p:txBody>
      </p:sp>
    </p:spTree>
    <p:extLst>
      <p:ext uri="{BB962C8B-B14F-4D97-AF65-F5344CB8AC3E}">
        <p14:creationId xmlns:p14="http://schemas.microsoft.com/office/powerpoint/2010/main" val="152020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6239EC-30DC-4A0A-9E55-66D07B5CF7EC}" type="datetime1">
              <a:rPr lang="en-US" smtClean="0"/>
              <a:t>4/3/2021</a:t>
            </a:fld>
            <a:endParaRPr lang="en-US"/>
          </a:p>
        </p:txBody>
      </p:sp>
      <p:sp>
        <p:nvSpPr>
          <p:cNvPr id="5" name="Footer Placeholder 4"/>
          <p:cNvSpPr>
            <a:spLocks noGrp="1"/>
          </p:cNvSpPr>
          <p:nvPr>
            <p:ph type="ftr" sz="quarter" idx="11"/>
          </p:nvPr>
        </p:nvSpPr>
        <p:spPr/>
        <p:txBody>
          <a:bodyPr/>
          <a:lstStyle/>
          <a:p>
            <a:r>
              <a:rPr lang="en-US" smtClean="0"/>
              <a:t>NRNA-ICC Department of Foreign Employent and Welfare of NRN's</a:t>
            </a:r>
            <a:endParaRPr lang="en-US"/>
          </a:p>
        </p:txBody>
      </p:sp>
      <p:sp>
        <p:nvSpPr>
          <p:cNvPr id="6" name="Slide Number Placeholder 5"/>
          <p:cNvSpPr>
            <a:spLocks noGrp="1"/>
          </p:cNvSpPr>
          <p:nvPr>
            <p:ph type="sldNum" sz="quarter" idx="12"/>
          </p:nvPr>
        </p:nvSpPr>
        <p:spPr/>
        <p:txBody>
          <a:bodyPr/>
          <a:lstStyle/>
          <a:p>
            <a:fld id="{01B7A342-EF65-47B2-BAAD-E6891924BE04}" type="slidenum">
              <a:rPr lang="en-US" smtClean="0"/>
              <a:pPr/>
              <a:t>‹#›</a:t>
            </a:fld>
            <a:endParaRPr lang="en-US"/>
          </a:p>
        </p:txBody>
      </p:sp>
    </p:spTree>
    <p:extLst>
      <p:ext uri="{BB962C8B-B14F-4D97-AF65-F5344CB8AC3E}">
        <p14:creationId xmlns:p14="http://schemas.microsoft.com/office/powerpoint/2010/main" val="2623018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51523E-518C-4498-AFCA-38AFDA048E48}" type="datetime1">
              <a:rPr lang="en-US" smtClean="0"/>
              <a:t>4/3/2021</a:t>
            </a:fld>
            <a:endParaRPr lang="en-US"/>
          </a:p>
        </p:txBody>
      </p:sp>
      <p:sp>
        <p:nvSpPr>
          <p:cNvPr id="5" name="Footer Placeholder 4"/>
          <p:cNvSpPr>
            <a:spLocks noGrp="1"/>
          </p:cNvSpPr>
          <p:nvPr>
            <p:ph type="ftr" sz="quarter" idx="11"/>
          </p:nvPr>
        </p:nvSpPr>
        <p:spPr/>
        <p:txBody>
          <a:bodyPr/>
          <a:lstStyle/>
          <a:p>
            <a:r>
              <a:rPr lang="en-US" smtClean="0"/>
              <a:t>NRNA-ICC Department of Foreign Employent and Welfare of NRN's</a:t>
            </a:r>
            <a:endParaRPr lang="en-US"/>
          </a:p>
        </p:txBody>
      </p:sp>
      <p:sp>
        <p:nvSpPr>
          <p:cNvPr id="6" name="Slide Number Placeholder 5"/>
          <p:cNvSpPr>
            <a:spLocks noGrp="1"/>
          </p:cNvSpPr>
          <p:nvPr>
            <p:ph type="sldNum" sz="quarter" idx="12"/>
          </p:nvPr>
        </p:nvSpPr>
        <p:spPr/>
        <p:txBody>
          <a:bodyPr/>
          <a:lstStyle/>
          <a:p>
            <a:fld id="{01B7A342-EF65-47B2-BAAD-E6891924BE04}" type="slidenum">
              <a:rPr lang="en-US" smtClean="0"/>
              <a:pPr/>
              <a:t>‹#›</a:t>
            </a:fld>
            <a:endParaRPr lang="en-US"/>
          </a:p>
        </p:txBody>
      </p:sp>
    </p:spTree>
    <p:extLst>
      <p:ext uri="{BB962C8B-B14F-4D97-AF65-F5344CB8AC3E}">
        <p14:creationId xmlns:p14="http://schemas.microsoft.com/office/powerpoint/2010/main" val="2990802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DA35280-EA04-4D10-A01F-E7F8A323D8D0}" type="datetime1">
              <a:rPr lang="en-US" smtClean="0"/>
              <a:t>4/3/2021</a:t>
            </a:fld>
            <a:endParaRPr lang="en-US"/>
          </a:p>
        </p:txBody>
      </p:sp>
      <p:sp>
        <p:nvSpPr>
          <p:cNvPr id="6" name="Footer Placeholder 5"/>
          <p:cNvSpPr>
            <a:spLocks noGrp="1"/>
          </p:cNvSpPr>
          <p:nvPr>
            <p:ph type="ftr" sz="quarter" idx="11"/>
          </p:nvPr>
        </p:nvSpPr>
        <p:spPr/>
        <p:txBody>
          <a:bodyPr/>
          <a:lstStyle/>
          <a:p>
            <a:r>
              <a:rPr lang="en-US" smtClean="0"/>
              <a:t>NRNA-ICC Department of Foreign Employent and Welfare of NRN's</a:t>
            </a:r>
            <a:endParaRPr lang="en-US"/>
          </a:p>
        </p:txBody>
      </p:sp>
      <p:sp>
        <p:nvSpPr>
          <p:cNvPr id="7" name="Slide Number Placeholder 6"/>
          <p:cNvSpPr>
            <a:spLocks noGrp="1"/>
          </p:cNvSpPr>
          <p:nvPr>
            <p:ph type="sldNum" sz="quarter" idx="12"/>
          </p:nvPr>
        </p:nvSpPr>
        <p:spPr/>
        <p:txBody>
          <a:bodyPr/>
          <a:lstStyle/>
          <a:p>
            <a:fld id="{01B7A342-EF65-47B2-BAAD-E6891924BE04}" type="slidenum">
              <a:rPr lang="en-US" smtClean="0"/>
              <a:pPr/>
              <a:t>‹#›</a:t>
            </a:fld>
            <a:endParaRPr lang="en-US"/>
          </a:p>
        </p:txBody>
      </p:sp>
    </p:spTree>
    <p:extLst>
      <p:ext uri="{BB962C8B-B14F-4D97-AF65-F5344CB8AC3E}">
        <p14:creationId xmlns:p14="http://schemas.microsoft.com/office/powerpoint/2010/main" val="19818117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7CB48AB-37E2-4CF3-B695-3C0074FD7FDE}" type="datetime1">
              <a:rPr lang="en-US" smtClean="0"/>
              <a:t>4/3/2021</a:t>
            </a:fld>
            <a:endParaRPr lang="en-US"/>
          </a:p>
        </p:txBody>
      </p:sp>
      <p:sp>
        <p:nvSpPr>
          <p:cNvPr id="8" name="Footer Placeholder 7"/>
          <p:cNvSpPr>
            <a:spLocks noGrp="1"/>
          </p:cNvSpPr>
          <p:nvPr>
            <p:ph type="ftr" sz="quarter" idx="11"/>
          </p:nvPr>
        </p:nvSpPr>
        <p:spPr/>
        <p:txBody>
          <a:bodyPr/>
          <a:lstStyle/>
          <a:p>
            <a:r>
              <a:rPr lang="en-US" smtClean="0"/>
              <a:t>NRNA-ICC Department of Foreign Employent and Welfare of NRN's</a:t>
            </a:r>
            <a:endParaRPr lang="en-US"/>
          </a:p>
        </p:txBody>
      </p:sp>
      <p:sp>
        <p:nvSpPr>
          <p:cNvPr id="9" name="Slide Number Placeholder 8"/>
          <p:cNvSpPr>
            <a:spLocks noGrp="1"/>
          </p:cNvSpPr>
          <p:nvPr>
            <p:ph type="sldNum" sz="quarter" idx="12"/>
          </p:nvPr>
        </p:nvSpPr>
        <p:spPr/>
        <p:txBody>
          <a:bodyPr/>
          <a:lstStyle/>
          <a:p>
            <a:fld id="{01B7A342-EF65-47B2-BAAD-E6891924BE04}" type="slidenum">
              <a:rPr lang="en-US" smtClean="0"/>
              <a:pPr/>
              <a:t>‹#›</a:t>
            </a:fld>
            <a:endParaRPr lang="en-US"/>
          </a:p>
        </p:txBody>
      </p:sp>
    </p:spTree>
    <p:extLst>
      <p:ext uri="{BB962C8B-B14F-4D97-AF65-F5344CB8AC3E}">
        <p14:creationId xmlns:p14="http://schemas.microsoft.com/office/powerpoint/2010/main" val="3793719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67E8EC5-3465-4456-9125-F049A79A5680}" type="datetime1">
              <a:rPr lang="en-US" smtClean="0"/>
              <a:t>4/3/2021</a:t>
            </a:fld>
            <a:endParaRPr lang="en-US"/>
          </a:p>
        </p:txBody>
      </p:sp>
      <p:sp>
        <p:nvSpPr>
          <p:cNvPr id="4" name="Footer Placeholder 3"/>
          <p:cNvSpPr>
            <a:spLocks noGrp="1"/>
          </p:cNvSpPr>
          <p:nvPr>
            <p:ph type="ftr" sz="quarter" idx="11"/>
          </p:nvPr>
        </p:nvSpPr>
        <p:spPr/>
        <p:txBody>
          <a:bodyPr/>
          <a:lstStyle/>
          <a:p>
            <a:r>
              <a:rPr lang="en-US" smtClean="0"/>
              <a:t>NRNA-ICC Department of Foreign Employent and Welfare of NRN's</a:t>
            </a:r>
            <a:endParaRPr lang="en-US"/>
          </a:p>
        </p:txBody>
      </p:sp>
      <p:sp>
        <p:nvSpPr>
          <p:cNvPr id="5" name="Slide Number Placeholder 4"/>
          <p:cNvSpPr>
            <a:spLocks noGrp="1"/>
          </p:cNvSpPr>
          <p:nvPr>
            <p:ph type="sldNum" sz="quarter" idx="12"/>
          </p:nvPr>
        </p:nvSpPr>
        <p:spPr/>
        <p:txBody>
          <a:bodyPr/>
          <a:lstStyle/>
          <a:p>
            <a:fld id="{01B7A342-EF65-47B2-BAAD-E6891924BE04}" type="slidenum">
              <a:rPr lang="en-US" smtClean="0"/>
              <a:pPr/>
              <a:t>‹#›</a:t>
            </a:fld>
            <a:endParaRPr lang="en-US"/>
          </a:p>
        </p:txBody>
      </p:sp>
    </p:spTree>
    <p:extLst>
      <p:ext uri="{BB962C8B-B14F-4D97-AF65-F5344CB8AC3E}">
        <p14:creationId xmlns:p14="http://schemas.microsoft.com/office/powerpoint/2010/main" val="3985619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6AE72F-0074-4E74-B100-F6C7607173F2}" type="datetime1">
              <a:rPr lang="en-US" smtClean="0"/>
              <a:t>4/3/2021</a:t>
            </a:fld>
            <a:endParaRPr lang="en-US"/>
          </a:p>
        </p:txBody>
      </p:sp>
      <p:sp>
        <p:nvSpPr>
          <p:cNvPr id="3" name="Footer Placeholder 2"/>
          <p:cNvSpPr>
            <a:spLocks noGrp="1"/>
          </p:cNvSpPr>
          <p:nvPr>
            <p:ph type="ftr" sz="quarter" idx="11"/>
          </p:nvPr>
        </p:nvSpPr>
        <p:spPr/>
        <p:txBody>
          <a:bodyPr/>
          <a:lstStyle/>
          <a:p>
            <a:r>
              <a:rPr lang="en-US" smtClean="0"/>
              <a:t>NRNA-ICC Department of Foreign Employent and Welfare of NRN's</a:t>
            </a:r>
            <a:endParaRPr lang="en-US"/>
          </a:p>
        </p:txBody>
      </p:sp>
      <p:sp>
        <p:nvSpPr>
          <p:cNvPr id="4" name="Slide Number Placeholder 3"/>
          <p:cNvSpPr>
            <a:spLocks noGrp="1"/>
          </p:cNvSpPr>
          <p:nvPr>
            <p:ph type="sldNum" sz="quarter" idx="12"/>
          </p:nvPr>
        </p:nvSpPr>
        <p:spPr/>
        <p:txBody>
          <a:bodyPr/>
          <a:lstStyle/>
          <a:p>
            <a:fld id="{01B7A342-EF65-47B2-BAAD-E6891924BE04}" type="slidenum">
              <a:rPr lang="en-US" smtClean="0"/>
              <a:pPr/>
              <a:t>‹#›</a:t>
            </a:fld>
            <a:endParaRPr lang="en-US"/>
          </a:p>
        </p:txBody>
      </p:sp>
    </p:spTree>
    <p:extLst>
      <p:ext uri="{BB962C8B-B14F-4D97-AF65-F5344CB8AC3E}">
        <p14:creationId xmlns:p14="http://schemas.microsoft.com/office/powerpoint/2010/main" val="17567685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CC14C0-A8F8-4B07-914F-D342CA95F682}" type="datetime1">
              <a:rPr lang="en-US" smtClean="0"/>
              <a:t>4/3/2021</a:t>
            </a:fld>
            <a:endParaRPr lang="en-US"/>
          </a:p>
        </p:txBody>
      </p:sp>
      <p:sp>
        <p:nvSpPr>
          <p:cNvPr id="6" name="Footer Placeholder 5"/>
          <p:cNvSpPr>
            <a:spLocks noGrp="1"/>
          </p:cNvSpPr>
          <p:nvPr>
            <p:ph type="ftr" sz="quarter" idx="11"/>
          </p:nvPr>
        </p:nvSpPr>
        <p:spPr/>
        <p:txBody>
          <a:bodyPr/>
          <a:lstStyle/>
          <a:p>
            <a:r>
              <a:rPr lang="en-US" smtClean="0"/>
              <a:t>NRNA-ICC Department of Foreign Employent and Welfare of NRN's</a:t>
            </a:r>
            <a:endParaRPr lang="en-US"/>
          </a:p>
        </p:txBody>
      </p:sp>
      <p:sp>
        <p:nvSpPr>
          <p:cNvPr id="7" name="Slide Number Placeholder 6"/>
          <p:cNvSpPr>
            <a:spLocks noGrp="1"/>
          </p:cNvSpPr>
          <p:nvPr>
            <p:ph type="sldNum" sz="quarter" idx="12"/>
          </p:nvPr>
        </p:nvSpPr>
        <p:spPr/>
        <p:txBody>
          <a:bodyPr/>
          <a:lstStyle/>
          <a:p>
            <a:fld id="{01B7A342-EF65-47B2-BAAD-E6891924BE04}" type="slidenum">
              <a:rPr lang="en-US" smtClean="0"/>
              <a:pPr/>
              <a:t>‹#›</a:t>
            </a:fld>
            <a:endParaRPr lang="en-US"/>
          </a:p>
        </p:txBody>
      </p:sp>
    </p:spTree>
    <p:extLst>
      <p:ext uri="{BB962C8B-B14F-4D97-AF65-F5344CB8AC3E}">
        <p14:creationId xmlns:p14="http://schemas.microsoft.com/office/powerpoint/2010/main" val="8283760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C0C3FBB-0876-4432-BEF2-D61A2D948B36}" type="datetime1">
              <a:rPr lang="en-US" smtClean="0"/>
              <a:t>4/3/2021</a:t>
            </a:fld>
            <a:endParaRPr lang="en-US"/>
          </a:p>
        </p:txBody>
      </p:sp>
      <p:sp>
        <p:nvSpPr>
          <p:cNvPr id="6" name="Footer Placeholder 5"/>
          <p:cNvSpPr>
            <a:spLocks noGrp="1"/>
          </p:cNvSpPr>
          <p:nvPr>
            <p:ph type="ftr" sz="quarter" idx="11"/>
          </p:nvPr>
        </p:nvSpPr>
        <p:spPr/>
        <p:txBody>
          <a:bodyPr/>
          <a:lstStyle/>
          <a:p>
            <a:r>
              <a:rPr lang="en-US" smtClean="0"/>
              <a:t>NRNA-ICC Department of Foreign Employent and Welfare of NRN's</a:t>
            </a:r>
            <a:endParaRPr lang="en-US"/>
          </a:p>
        </p:txBody>
      </p:sp>
      <p:sp>
        <p:nvSpPr>
          <p:cNvPr id="7" name="Slide Number Placeholder 6"/>
          <p:cNvSpPr>
            <a:spLocks noGrp="1"/>
          </p:cNvSpPr>
          <p:nvPr>
            <p:ph type="sldNum" sz="quarter" idx="12"/>
          </p:nvPr>
        </p:nvSpPr>
        <p:spPr/>
        <p:txBody>
          <a:bodyPr/>
          <a:lstStyle/>
          <a:p>
            <a:fld id="{01B7A342-EF65-47B2-BAAD-E6891924BE04}" type="slidenum">
              <a:rPr lang="en-US" smtClean="0"/>
              <a:pPr/>
              <a:t>‹#›</a:t>
            </a:fld>
            <a:endParaRPr lang="en-US"/>
          </a:p>
        </p:txBody>
      </p:sp>
    </p:spTree>
    <p:extLst>
      <p:ext uri="{BB962C8B-B14F-4D97-AF65-F5344CB8AC3E}">
        <p14:creationId xmlns:p14="http://schemas.microsoft.com/office/powerpoint/2010/main" val="24399725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A00C05-62EC-4D23-B9B8-F058EAFE1268}" type="datetime1">
              <a:rPr lang="en-US" smtClean="0"/>
              <a:t>4/3/2021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NRNA-ICC Department of Foreign Employent and Welfare of NRN's</a:t>
            </a: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B7A342-EF65-47B2-BAAD-E6891924BE04}" type="slidenum">
              <a:rPr lang="en-US" smtClean="0"/>
              <a:pPr/>
              <a:t>‹#›</a:t>
            </a:fld>
            <a:endParaRPr lang="en-US"/>
          </a:p>
        </p:txBody>
      </p:sp>
    </p:spTree>
    <p:extLst>
      <p:ext uri="{BB962C8B-B14F-4D97-AF65-F5344CB8AC3E}">
        <p14:creationId xmlns:p14="http://schemas.microsoft.com/office/powerpoint/2010/main" val="34894855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2.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3.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4.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5.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6.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4.xml"/><Relationship Id="rId5" Type="http://schemas.openxmlformats.org/officeDocument/2006/relationships/image" Target="../media/image11.jpeg"/><Relationship Id="rId4" Type="http://schemas.openxmlformats.org/officeDocument/2006/relationships/image" Target="../media/image10.jpg"/></Relationships>
</file>

<file path=ppt/slides/_rels/slide2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20.png"/><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G"/></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1.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62074" y="560717"/>
            <a:ext cx="9819197" cy="6160758"/>
          </a:xfrm>
        </p:spPr>
        <p:txBody>
          <a:bodyPr>
            <a:normAutofit fontScale="32500" lnSpcReduction="20000"/>
          </a:bodyPr>
          <a:lstStyle/>
          <a:p>
            <a:pPr marL="0" indent="0" algn="ctr">
              <a:buNone/>
            </a:pPr>
            <a:endParaRPr lang="en-US" sz="3200" dirty="0" smtClean="0"/>
          </a:p>
          <a:p>
            <a:pPr marL="0" indent="0" algn="ctr">
              <a:buNone/>
            </a:pPr>
            <a:r>
              <a:rPr lang="en-US" sz="9000" dirty="0" smtClean="0"/>
              <a:t>PROGRESS UPDATES</a:t>
            </a:r>
            <a:endParaRPr lang="en-US" sz="3500" dirty="0"/>
          </a:p>
          <a:p>
            <a:pPr marL="0" indent="0" algn="ctr">
              <a:buNone/>
            </a:pPr>
            <a:r>
              <a:rPr lang="en-US" sz="4000" dirty="0" smtClean="0"/>
              <a:t/>
            </a:r>
            <a:br>
              <a:rPr lang="en-US" sz="4000" dirty="0" smtClean="0"/>
            </a:br>
            <a:r>
              <a:rPr lang="en-US" sz="4000" dirty="0" smtClean="0"/>
              <a:t/>
            </a:r>
            <a:br>
              <a:rPr lang="en-US" sz="4000" dirty="0" smtClean="0"/>
            </a:br>
            <a:r>
              <a:rPr lang="en-US" sz="4000" dirty="0" smtClean="0"/>
              <a:t/>
            </a:r>
            <a:br>
              <a:rPr lang="en-US" sz="4000" dirty="0" smtClean="0"/>
            </a:br>
            <a:r>
              <a:rPr lang="en-US" sz="7400" dirty="0" smtClean="0"/>
              <a:t>NRNA COVID-19 Response to Nepali Migrant Workers-Relief and Repatriation Program</a:t>
            </a:r>
            <a:br>
              <a:rPr lang="en-US" sz="7400" dirty="0" smtClean="0"/>
            </a:br>
            <a:r>
              <a:rPr lang="en-US" sz="7400" dirty="0" smtClean="0"/>
              <a:t/>
            </a:r>
            <a:br>
              <a:rPr lang="en-US" sz="7400" dirty="0" smtClean="0"/>
            </a:br>
            <a:r>
              <a:rPr lang="en-US" sz="7400" dirty="0" smtClean="0"/>
              <a:t/>
            </a:r>
            <a:br>
              <a:rPr lang="en-US" sz="7400" dirty="0" smtClean="0"/>
            </a:br>
            <a:endParaRPr lang="en-US" sz="7400" dirty="0" smtClean="0"/>
          </a:p>
          <a:p>
            <a:pPr marL="0" indent="0" algn="ctr">
              <a:buNone/>
            </a:pPr>
            <a:r>
              <a:rPr lang="en-US" sz="7400" b="1" u="sng" dirty="0" smtClean="0"/>
              <a:t>Presented By: </a:t>
            </a:r>
          </a:p>
          <a:p>
            <a:pPr marL="0" indent="0" algn="ctr">
              <a:buNone/>
            </a:pPr>
            <a:r>
              <a:rPr lang="en-US" sz="7400" dirty="0" err="1" smtClean="0"/>
              <a:t>Dr.Badri</a:t>
            </a:r>
            <a:r>
              <a:rPr lang="en-US" sz="7400" dirty="0" smtClean="0"/>
              <a:t> K.C.(VP, NRNA-ICC)</a:t>
            </a:r>
          </a:p>
          <a:p>
            <a:pPr marL="0" indent="0" algn="ctr">
              <a:buNone/>
            </a:pPr>
            <a:r>
              <a:rPr lang="en-US" sz="7400" dirty="0" smtClean="0"/>
              <a:t/>
            </a:r>
            <a:br>
              <a:rPr lang="en-US" sz="7400" dirty="0" smtClean="0"/>
            </a:br>
            <a:r>
              <a:rPr lang="en-US" sz="7400" dirty="0" smtClean="0"/>
              <a:t>Head of Department-Foreign Employment and Welfare of NRN’s</a:t>
            </a:r>
          </a:p>
          <a:p>
            <a:pPr marL="0" indent="0" algn="ctr">
              <a:buNone/>
            </a:pPr>
            <a:r>
              <a:rPr lang="en-US" sz="7400" dirty="0" smtClean="0"/>
              <a:t>Project Director</a:t>
            </a:r>
          </a:p>
          <a:p>
            <a:pPr marL="0" indent="0" algn="ctr">
              <a:buNone/>
            </a:pPr>
            <a:endParaRPr lang="en-US" sz="7400" dirty="0" smtClean="0"/>
          </a:p>
          <a:p>
            <a:pPr marL="0" indent="0" algn="ctr">
              <a:buNone/>
            </a:pPr>
            <a:r>
              <a:rPr lang="en-US" sz="7400" dirty="0" smtClean="0"/>
              <a:t>Press Meet, 03 April 2021</a:t>
            </a:r>
          </a:p>
          <a:p>
            <a:pPr marL="0" indent="0" algn="ctr">
              <a:buNone/>
            </a:pPr>
            <a:r>
              <a:rPr lang="en-US" sz="4400" dirty="0" smtClean="0"/>
              <a:t/>
            </a:r>
            <a:br>
              <a:rPr lang="en-US" sz="4400" dirty="0" smtClean="0"/>
            </a:br>
            <a:endParaRPr lang="en-US" dirty="0"/>
          </a:p>
        </p:txBody>
      </p:sp>
      <p:sp>
        <p:nvSpPr>
          <p:cNvPr id="2" name="Footer Placeholder 1"/>
          <p:cNvSpPr>
            <a:spLocks noGrp="1"/>
          </p:cNvSpPr>
          <p:nvPr>
            <p:ph type="ftr" sz="quarter" idx="11"/>
          </p:nvPr>
        </p:nvSpPr>
        <p:spPr>
          <a:xfrm>
            <a:off x="4038599" y="6356350"/>
            <a:ext cx="5459083" cy="365125"/>
          </a:xfrm>
        </p:spPr>
        <p:txBody>
          <a:bodyPr/>
          <a:lstStyle/>
          <a:p>
            <a:r>
              <a:rPr lang="en-US" dirty="0" smtClean="0"/>
              <a:t>NRNA-ICC Department of Foreign Employment and Welfare of NRN's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143099" cy="1150720"/>
          </a:xfrm>
          <a:prstGeom prst="rect">
            <a:avLst/>
          </a:prstGeom>
        </p:spPr>
      </p:pic>
    </p:spTree>
    <p:extLst>
      <p:ext uri="{BB962C8B-B14F-4D97-AF65-F5344CB8AC3E}">
        <p14:creationId xmlns:p14="http://schemas.microsoft.com/office/powerpoint/2010/main" val="10944423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smtClean="0"/>
              <a:t>Categories of support provided to the migrant workers by NRNA Project Initiatives</a:t>
            </a:r>
            <a:endParaRPr lang="en-US" sz="4000" dirty="0"/>
          </a:p>
        </p:txBody>
      </p:sp>
      <p:sp>
        <p:nvSpPr>
          <p:cNvPr id="3" name="Content Placeholder 2"/>
          <p:cNvSpPr>
            <a:spLocks noGrp="1"/>
          </p:cNvSpPr>
          <p:nvPr>
            <p:ph sz="half" idx="1"/>
          </p:nvPr>
        </p:nvSpPr>
        <p:spPr/>
        <p:txBody>
          <a:bodyPr>
            <a:normAutofit fontScale="85000" lnSpcReduction="20000"/>
          </a:bodyPr>
          <a:lstStyle/>
          <a:p>
            <a:endParaRPr lang="en-US" dirty="0" smtClean="0"/>
          </a:p>
          <a:p>
            <a:r>
              <a:rPr lang="en-US" dirty="0" smtClean="0"/>
              <a:t>The project has reached out to the migrant workers with various types of support. </a:t>
            </a:r>
          </a:p>
          <a:p>
            <a:r>
              <a:rPr lang="en-US" dirty="0" smtClean="0"/>
              <a:t>This includes food/accommodation, counseling so as to overcome their stress, documentation support and networking with the related embassy, company, manpower, etc., PCR support, transportation support (including in Nepal) and also help them find new jobs. </a:t>
            </a:r>
          </a:p>
          <a:p>
            <a:r>
              <a:rPr lang="en-US" dirty="0" smtClean="0"/>
              <a:t>In overall, out of 16,389 supported migrant workers, 2830 are provided with food and accommodations. </a:t>
            </a:r>
          </a:p>
          <a:p>
            <a:endParaRPr lang="en-US" dirty="0"/>
          </a:p>
        </p:txBody>
      </p:sp>
      <p:graphicFrame>
        <p:nvGraphicFramePr>
          <p:cNvPr id="6" name="Content Placeholder 5"/>
          <p:cNvGraphicFramePr>
            <a:graphicFrameLocks noGrp="1"/>
          </p:cNvGraphicFramePr>
          <p:nvPr>
            <p:ph sz="half" idx="2"/>
            <p:extLst>
              <p:ext uri="{D42A27DB-BD31-4B8C-83A1-F6EECF244321}">
                <p14:modId xmlns:p14="http://schemas.microsoft.com/office/powerpoint/2010/main" val="580447258"/>
              </p:ext>
            </p:extLst>
          </p:nvPr>
        </p:nvGraphicFramePr>
        <p:xfrm>
          <a:off x="6172200" y="1825625"/>
          <a:ext cx="51816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4" name="Footer Placeholder 3"/>
          <p:cNvSpPr>
            <a:spLocks noGrp="1"/>
          </p:cNvSpPr>
          <p:nvPr>
            <p:ph type="ftr" sz="quarter" idx="11"/>
          </p:nvPr>
        </p:nvSpPr>
        <p:spPr/>
        <p:txBody>
          <a:bodyPr/>
          <a:lstStyle/>
          <a:p>
            <a:r>
              <a:rPr lang="en-US" smtClean="0"/>
              <a:t>NRNA-ICC Department of Foreign Employent and Welfare of NRN's</a:t>
            </a:r>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143099" cy="1150720"/>
          </a:xfrm>
          <a:prstGeom prst="rect">
            <a:avLst/>
          </a:prstGeom>
        </p:spPr>
      </p:pic>
    </p:spTree>
    <p:extLst>
      <p:ext uri="{BB962C8B-B14F-4D97-AF65-F5344CB8AC3E}">
        <p14:creationId xmlns:p14="http://schemas.microsoft.com/office/powerpoint/2010/main" val="27823772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1611" y="201223"/>
            <a:ext cx="10515600" cy="1325563"/>
          </a:xfrm>
        </p:spPr>
        <p:txBody>
          <a:bodyPr>
            <a:normAutofit/>
          </a:bodyPr>
          <a:lstStyle/>
          <a:p>
            <a:r>
              <a:rPr lang="en-US" sz="3200" b="1" dirty="0" smtClean="0"/>
              <a:t>Support provided to the migrant workers by NRNA Project Initiatives in Kathmandu</a:t>
            </a:r>
            <a:endParaRPr lang="en-US" sz="3200" dirty="0"/>
          </a:p>
        </p:txBody>
      </p:sp>
      <p:sp>
        <p:nvSpPr>
          <p:cNvPr id="3" name="Content Placeholder 2"/>
          <p:cNvSpPr>
            <a:spLocks noGrp="1"/>
          </p:cNvSpPr>
          <p:nvPr>
            <p:ph sz="half" idx="1"/>
          </p:nvPr>
        </p:nvSpPr>
        <p:spPr/>
        <p:txBody>
          <a:bodyPr>
            <a:normAutofit/>
          </a:bodyPr>
          <a:lstStyle/>
          <a:p>
            <a:pPr>
              <a:buNone/>
            </a:pPr>
            <a:endParaRPr lang="en-US" sz="2400" dirty="0" smtClean="0"/>
          </a:p>
          <a:p>
            <a:pPr>
              <a:buNone/>
            </a:pPr>
            <a:endParaRPr lang="en-US" sz="2400" dirty="0" smtClean="0"/>
          </a:p>
          <a:p>
            <a:pPr>
              <a:buNone/>
            </a:pPr>
            <a:r>
              <a:rPr lang="en-US" sz="2400" dirty="0" smtClean="0"/>
              <a:t>	Among 3292 Nepali migrant workers reached out in Kathmandu by HCA till 3</a:t>
            </a:r>
            <a:r>
              <a:rPr lang="en-US" sz="2400" baseline="30000" dirty="0" smtClean="0"/>
              <a:t>rd</a:t>
            </a:r>
            <a:r>
              <a:rPr lang="en-US" sz="2400" dirty="0" smtClean="0"/>
              <a:t> week of March 2021, 2404 are counseled on the basis of their issues and 1010 are provided with the local transportation support. </a:t>
            </a:r>
            <a:endParaRPr lang="en-US" sz="2400" dirty="0"/>
          </a:p>
        </p:txBody>
      </p:sp>
      <p:graphicFrame>
        <p:nvGraphicFramePr>
          <p:cNvPr id="6" name="Content Placeholder 5"/>
          <p:cNvGraphicFramePr>
            <a:graphicFrameLocks noGrp="1"/>
          </p:cNvGraphicFramePr>
          <p:nvPr>
            <p:ph sz="half" idx="2"/>
            <p:extLst>
              <p:ext uri="{D42A27DB-BD31-4B8C-83A1-F6EECF244321}">
                <p14:modId xmlns:p14="http://schemas.microsoft.com/office/powerpoint/2010/main" val="2317088234"/>
              </p:ext>
            </p:extLst>
          </p:nvPr>
        </p:nvGraphicFramePr>
        <p:xfrm>
          <a:off x="6172200" y="1825625"/>
          <a:ext cx="51816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4" name="Footer Placeholder 3"/>
          <p:cNvSpPr>
            <a:spLocks noGrp="1"/>
          </p:cNvSpPr>
          <p:nvPr>
            <p:ph type="ftr" sz="quarter" idx="11"/>
          </p:nvPr>
        </p:nvSpPr>
        <p:spPr/>
        <p:txBody>
          <a:bodyPr/>
          <a:lstStyle/>
          <a:p>
            <a:r>
              <a:rPr lang="en-US" smtClean="0"/>
              <a:t>NRNA-ICC Department of Foreign Employent and Welfare of NRN's</a:t>
            </a:r>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143099" cy="1150720"/>
          </a:xfrm>
          <a:prstGeom prst="rect">
            <a:avLst/>
          </a:prstGeom>
        </p:spPr>
      </p:pic>
    </p:spTree>
    <p:extLst>
      <p:ext uri="{BB962C8B-B14F-4D97-AF65-F5344CB8AC3E}">
        <p14:creationId xmlns:p14="http://schemas.microsoft.com/office/powerpoint/2010/main" val="28662305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2818" y="201223"/>
            <a:ext cx="10515600" cy="1325563"/>
          </a:xfrm>
        </p:spPr>
        <p:txBody>
          <a:bodyPr>
            <a:normAutofit/>
          </a:bodyPr>
          <a:lstStyle/>
          <a:p>
            <a:pPr algn="ctr"/>
            <a:r>
              <a:rPr lang="en-US" sz="4000" b="1" dirty="0" smtClean="0"/>
              <a:t>Province Wise Transportation Support Details</a:t>
            </a:r>
            <a:endParaRPr lang="en-US" sz="4000" b="1" dirty="0"/>
          </a:p>
        </p:txBody>
      </p:sp>
      <p:sp>
        <p:nvSpPr>
          <p:cNvPr id="3" name="Content Placeholder 2"/>
          <p:cNvSpPr>
            <a:spLocks noGrp="1"/>
          </p:cNvSpPr>
          <p:nvPr>
            <p:ph sz="half" idx="1"/>
          </p:nvPr>
        </p:nvSpPr>
        <p:spPr/>
        <p:txBody>
          <a:bodyPr/>
          <a:lstStyle/>
          <a:p>
            <a:pPr marL="0" indent="0">
              <a:buNone/>
            </a:pPr>
            <a:endParaRPr lang="en-US" dirty="0" smtClean="0"/>
          </a:p>
          <a:p>
            <a:pPr marL="0" indent="0">
              <a:buNone/>
            </a:pPr>
            <a:endParaRPr lang="en-US" dirty="0"/>
          </a:p>
          <a:p>
            <a:pPr marL="0" indent="0">
              <a:buNone/>
            </a:pPr>
            <a:r>
              <a:rPr lang="en-US" dirty="0" smtClean="0"/>
              <a:t>The </a:t>
            </a:r>
            <a:r>
              <a:rPr lang="en-US" dirty="0"/>
              <a:t>transportation support was provided more to the Nepali Migrant workers who are from Province 2 </a:t>
            </a:r>
            <a:r>
              <a:rPr lang="en-US" dirty="0" smtClean="0"/>
              <a:t>(322), Province 1 (282) and </a:t>
            </a:r>
            <a:r>
              <a:rPr lang="en-US" dirty="0" err="1" smtClean="0"/>
              <a:t>Lumbini</a:t>
            </a:r>
            <a:r>
              <a:rPr lang="en-US" dirty="0" smtClean="0"/>
              <a:t> </a:t>
            </a:r>
            <a:r>
              <a:rPr lang="en-US" dirty="0"/>
              <a:t>Province </a:t>
            </a:r>
            <a:r>
              <a:rPr lang="en-US" dirty="0" smtClean="0"/>
              <a:t>(256).</a:t>
            </a:r>
            <a:endParaRPr lang="en-US" dirty="0"/>
          </a:p>
        </p:txBody>
      </p:sp>
      <p:graphicFrame>
        <p:nvGraphicFramePr>
          <p:cNvPr id="7" name="Content Placeholder 6"/>
          <p:cNvGraphicFramePr>
            <a:graphicFrameLocks noGrp="1"/>
          </p:cNvGraphicFramePr>
          <p:nvPr>
            <p:ph sz="half" idx="2"/>
          </p:nvPr>
        </p:nvGraphicFramePr>
        <p:xfrm>
          <a:off x="6172200" y="1825625"/>
          <a:ext cx="51816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4" name="Footer Placeholder 3"/>
          <p:cNvSpPr>
            <a:spLocks noGrp="1"/>
          </p:cNvSpPr>
          <p:nvPr>
            <p:ph type="ftr" sz="quarter" idx="11"/>
          </p:nvPr>
        </p:nvSpPr>
        <p:spPr/>
        <p:txBody>
          <a:bodyPr/>
          <a:lstStyle/>
          <a:p>
            <a:r>
              <a:rPr lang="en-US" smtClean="0"/>
              <a:t>NRNA-ICC Department of Foreign Employent and Welfare of NRN's</a:t>
            </a: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143099" cy="1150720"/>
          </a:xfrm>
          <a:prstGeom prst="rect">
            <a:avLst/>
          </a:prstGeom>
        </p:spPr>
      </p:pic>
    </p:spTree>
    <p:extLst>
      <p:ext uri="{BB962C8B-B14F-4D97-AF65-F5344CB8AC3E}">
        <p14:creationId xmlns:p14="http://schemas.microsoft.com/office/powerpoint/2010/main" val="34418573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380226"/>
          </a:xfrm>
        </p:spPr>
        <p:txBody>
          <a:bodyPr>
            <a:normAutofit/>
          </a:bodyPr>
          <a:lstStyle/>
          <a:p>
            <a:pPr algn="ctr"/>
            <a:r>
              <a:rPr lang="en-US" sz="2800" b="1" dirty="0" smtClean="0"/>
              <a:t>Transportation support provided to the Nepali migrant workers (from KTM to place of destination-home)</a:t>
            </a:r>
            <a:endParaRPr lang="en-US" sz="2800" b="1" dirty="0"/>
          </a:p>
        </p:txBody>
      </p:sp>
      <p:sp>
        <p:nvSpPr>
          <p:cNvPr id="3" name="Content Placeholder 2"/>
          <p:cNvSpPr>
            <a:spLocks noGrp="1"/>
          </p:cNvSpPr>
          <p:nvPr>
            <p:ph sz="half" idx="1"/>
          </p:nvPr>
        </p:nvSpPr>
        <p:spPr>
          <a:xfrm>
            <a:off x="838200" y="1825625"/>
            <a:ext cx="4995041" cy="4238844"/>
          </a:xfrm>
        </p:spPr>
        <p:txBody>
          <a:bodyPr>
            <a:normAutofit/>
          </a:bodyPr>
          <a:lstStyle/>
          <a:p>
            <a:pPr marL="0" indent="0" algn="just">
              <a:buNone/>
            </a:pPr>
            <a:endParaRPr lang="en-US" dirty="0"/>
          </a:p>
          <a:p>
            <a:pPr marL="0" indent="0" algn="just">
              <a:buNone/>
            </a:pPr>
            <a:r>
              <a:rPr lang="en-US" sz="2600" dirty="0" smtClean="0"/>
              <a:t>1010 </a:t>
            </a:r>
            <a:r>
              <a:rPr lang="en-US" sz="2600" dirty="0"/>
              <a:t>migrant workers </a:t>
            </a:r>
            <a:r>
              <a:rPr lang="en-US" sz="2600" dirty="0" smtClean="0"/>
              <a:t>have been supported with transportation </a:t>
            </a:r>
            <a:r>
              <a:rPr lang="en-US" sz="2600" dirty="0"/>
              <a:t>by </a:t>
            </a:r>
            <a:r>
              <a:rPr lang="en-US" sz="2600" dirty="0" smtClean="0"/>
              <a:t>the     joint initiative. 98, 229, 387, 240, 20, 6, 12, 17 and 1 of </a:t>
            </a:r>
            <a:r>
              <a:rPr lang="en-US" sz="2600" dirty="0"/>
              <a:t>the workers from Qatar, Malaysia, Saudi, </a:t>
            </a:r>
            <a:r>
              <a:rPr lang="en-US" sz="2600" dirty="0" smtClean="0"/>
              <a:t>UAE, Kuwait, Bahrain, Oman, Cambodia and Russia respectively </a:t>
            </a:r>
            <a:r>
              <a:rPr lang="en-US" sz="2600" dirty="0"/>
              <a:t>have been </a:t>
            </a:r>
            <a:r>
              <a:rPr lang="en-US" sz="2600" dirty="0" smtClean="0"/>
              <a:t>supported.</a:t>
            </a:r>
            <a:endParaRPr lang="en-US" sz="2600" dirty="0"/>
          </a:p>
        </p:txBody>
      </p:sp>
      <p:graphicFrame>
        <p:nvGraphicFramePr>
          <p:cNvPr id="7" name="Content Placeholder 6"/>
          <p:cNvGraphicFramePr>
            <a:graphicFrameLocks noGrp="1"/>
          </p:cNvGraphicFramePr>
          <p:nvPr>
            <p:ph sz="half" idx="2"/>
          </p:nvPr>
        </p:nvGraphicFramePr>
        <p:xfrm>
          <a:off x="6172200" y="1825625"/>
          <a:ext cx="51816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4" name="Footer Placeholder 3"/>
          <p:cNvSpPr>
            <a:spLocks noGrp="1"/>
          </p:cNvSpPr>
          <p:nvPr>
            <p:ph type="ftr" sz="quarter" idx="11"/>
          </p:nvPr>
        </p:nvSpPr>
        <p:spPr/>
        <p:txBody>
          <a:bodyPr/>
          <a:lstStyle/>
          <a:p>
            <a:r>
              <a:rPr lang="en-US" smtClean="0"/>
              <a:t>NRNA-ICC Department of Foreign Employent and Welfare of NRN's</a:t>
            </a: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143099" cy="1150720"/>
          </a:xfrm>
          <a:prstGeom prst="rect">
            <a:avLst/>
          </a:prstGeom>
        </p:spPr>
      </p:pic>
    </p:spTree>
    <p:extLst>
      <p:ext uri="{BB962C8B-B14F-4D97-AF65-F5344CB8AC3E}">
        <p14:creationId xmlns:p14="http://schemas.microsoft.com/office/powerpoint/2010/main" val="40798529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b="1" dirty="0" smtClean="0"/>
              <a:t>Skill Mapping of the Nepali Migrant Workers</a:t>
            </a:r>
            <a:r>
              <a:rPr lang="en-US" dirty="0" smtClean="0"/>
              <a:t/>
            </a:r>
            <a:br>
              <a:rPr lang="en-US" dirty="0" smtClean="0"/>
            </a:br>
            <a:endParaRPr lang="en-US" dirty="0"/>
          </a:p>
        </p:txBody>
      </p:sp>
      <p:sp>
        <p:nvSpPr>
          <p:cNvPr id="3" name="Content Placeholder 2"/>
          <p:cNvSpPr>
            <a:spLocks noGrp="1"/>
          </p:cNvSpPr>
          <p:nvPr>
            <p:ph sz="half" idx="1"/>
          </p:nvPr>
        </p:nvSpPr>
        <p:spPr/>
        <p:txBody>
          <a:bodyPr>
            <a:normAutofit fontScale="92500" lnSpcReduction="20000"/>
          </a:bodyPr>
          <a:lstStyle/>
          <a:p>
            <a:r>
              <a:rPr lang="en-US" dirty="0" smtClean="0"/>
              <a:t>The skill of the Nepali migrant workers is differentiated here according to their professions in their respective destination countries. Their work is categorized into unskilled, semi-skilled and skilled labor. </a:t>
            </a:r>
          </a:p>
          <a:p>
            <a:r>
              <a:rPr lang="en-US" dirty="0" smtClean="0"/>
              <a:t>The 3</a:t>
            </a:r>
            <a:r>
              <a:rPr lang="en-US" baseline="30000" dirty="0" smtClean="0"/>
              <a:t>rd</a:t>
            </a:r>
            <a:r>
              <a:rPr lang="en-US" dirty="0" smtClean="0"/>
              <a:t> week of March 2021 progress report shows that most of the migrant workers i.e. 7689 in total are practicing unskilled labor in the destination countries. Few (15) are found to be students in those countries.</a:t>
            </a:r>
          </a:p>
          <a:p>
            <a:pPr>
              <a:buNone/>
            </a:pPr>
            <a:endParaRPr lang="en-US" dirty="0"/>
          </a:p>
        </p:txBody>
      </p:sp>
      <p:graphicFrame>
        <p:nvGraphicFramePr>
          <p:cNvPr id="6" name="Content Placeholder 5"/>
          <p:cNvGraphicFramePr>
            <a:graphicFrameLocks noGrp="1"/>
          </p:cNvGraphicFramePr>
          <p:nvPr>
            <p:ph sz="half" idx="2"/>
          </p:nvPr>
        </p:nvGraphicFramePr>
        <p:xfrm>
          <a:off x="6172200" y="1825625"/>
          <a:ext cx="51816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4" name="Footer Placeholder 3"/>
          <p:cNvSpPr>
            <a:spLocks noGrp="1"/>
          </p:cNvSpPr>
          <p:nvPr>
            <p:ph type="ftr" sz="quarter" idx="11"/>
          </p:nvPr>
        </p:nvSpPr>
        <p:spPr/>
        <p:txBody>
          <a:bodyPr/>
          <a:lstStyle/>
          <a:p>
            <a:r>
              <a:rPr lang="en-US" smtClean="0"/>
              <a:t>NRNA-ICC Department of Foreign Employent and Welfare of NRN's</a:t>
            </a:r>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143099" cy="1150720"/>
          </a:xfrm>
          <a:prstGeom prst="rect">
            <a:avLst/>
          </a:prstGeom>
        </p:spPr>
      </p:pic>
    </p:spTree>
    <p:extLst>
      <p:ext uri="{BB962C8B-B14F-4D97-AF65-F5344CB8AC3E}">
        <p14:creationId xmlns:p14="http://schemas.microsoft.com/office/powerpoint/2010/main" val="6829214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47800" y="655068"/>
            <a:ext cx="10515600" cy="5607620"/>
          </a:xfrm>
        </p:spPr>
        <p:txBody>
          <a:bodyPr/>
          <a:lstStyle/>
          <a:p>
            <a:pPr marL="0" indent="0">
              <a:buNone/>
            </a:pPr>
            <a:endParaRPr lang="en-US" dirty="0" smtClean="0"/>
          </a:p>
          <a:p>
            <a:pPr marL="0" indent="0">
              <a:buNone/>
            </a:pPr>
            <a:endParaRPr lang="en-US" dirty="0"/>
          </a:p>
          <a:p>
            <a:pPr marL="0" indent="0">
              <a:buNone/>
            </a:pPr>
            <a:endParaRPr lang="en-US" dirty="0" smtClean="0"/>
          </a:p>
          <a:p>
            <a:pPr marL="0" indent="0" algn="ctr">
              <a:buNone/>
            </a:pPr>
            <a:endParaRPr lang="en-US" dirty="0" smtClean="0"/>
          </a:p>
          <a:p>
            <a:pPr marL="0" indent="0" algn="ctr">
              <a:buNone/>
            </a:pPr>
            <a:r>
              <a:rPr lang="en-US" sz="3200" dirty="0" smtClean="0"/>
              <a:t>FINANCIAL PROGRESS UPDATES</a:t>
            </a:r>
            <a:endParaRPr lang="en-US" sz="3200" dirty="0"/>
          </a:p>
        </p:txBody>
      </p:sp>
      <p:sp>
        <p:nvSpPr>
          <p:cNvPr id="2" name="Footer Placeholder 1"/>
          <p:cNvSpPr>
            <a:spLocks noGrp="1"/>
          </p:cNvSpPr>
          <p:nvPr>
            <p:ph type="ftr" sz="quarter" idx="11"/>
          </p:nvPr>
        </p:nvSpPr>
        <p:spPr/>
        <p:txBody>
          <a:bodyPr/>
          <a:lstStyle/>
          <a:p>
            <a:r>
              <a:rPr lang="en-US" smtClean="0"/>
              <a:t>NRNA-ICC Department of Foreign Employent and Welfare of NRN's</a:t>
            </a: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143099" cy="1150720"/>
          </a:xfrm>
          <a:prstGeom prst="rect">
            <a:avLst/>
          </a:prstGeom>
        </p:spPr>
      </p:pic>
    </p:spTree>
    <p:extLst>
      <p:ext uri="{BB962C8B-B14F-4D97-AF65-F5344CB8AC3E}">
        <p14:creationId xmlns:p14="http://schemas.microsoft.com/office/powerpoint/2010/main" val="42107231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NRNA-ICC Department of Foreign Employent and Welfare of NRN's</a:t>
            </a:r>
            <a:endParaRPr lang="en-US"/>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954453603"/>
              </p:ext>
            </p:extLst>
          </p:nvPr>
        </p:nvGraphicFramePr>
        <p:xfrm>
          <a:off x="838200" y="314325"/>
          <a:ext cx="10515600" cy="586263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a:graphicFrameLocks/>
          </p:cNvGraphicFramePr>
          <p:nvPr>
            <p:extLst>
              <p:ext uri="{D42A27DB-BD31-4B8C-83A1-F6EECF244321}">
                <p14:modId xmlns:p14="http://schemas.microsoft.com/office/powerpoint/2010/main" val="1249878923"/>
              </p:ext>
            </p:extLst>
          </p:nvPr>
        </p:nvGraphicFramePr>
        <p:xfrm>
          <a:off x="685801" y="381000"/>
          <a:ext cx="10296524" cy="56959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477251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097287605"/>
              </p:ext>
            </p:extLst>
          </p:nvPr>
        </p:nvGraphicFramePr>
        <p:xfrm>
          <a:off x="189782" y="120506"/>
          <a:ext cx="10886536" cy="6737494"/>
        </p:xfrm>
        <a:graphic>
          <a:graphicData uri="http://schemas.openxmlformats.org/drawingml/2006/table">
            <a:tbl>
              <a:tblPr>
                <a:tableStyleId>{5C22544A-7EE6-4342-B048-85BDC9FD1C3A}</a:tableStyleId>
              </a:tblPr>
              <a:tblGrid>
                <a:gridCol w="6939720">
                  <a:extLst>
                    <a:ext uri="{9D8B030D-6E8A-4147-A177-3AD203B41FA5}">
                      <a16:colId xmlns:a16="http://schemas.microsoft.com/office/drawing/2014/main" val="20000"/>
                    </a:ext>
                  </a:extLst>
                </a:gridCol>
                <a:gridCol w="1849208">
                  <a:extLst>
                    <a:ext uri="{9D8B030D-6E8A-4147-A177-3AD203B41FA5}">
                      <a16:colId xmlns:a16="http://schemas.microsoft.com/office/drawing/2014/main" val="20001"/>
                    </a:ext>
                  </a:extLst>
                </a:gridCol>
                <a:gridCol w="2097608">
                  <a:extLst>
                    <a:ext uri="{9D8B030D-6E8A-4147-A177-3AD203B41FA5}">
                      <a16:colId xmlns:a16="http://schemas.microsoft.com/office/drawing/2014/main" val="20002"/>
                    </a:ext>
                  </a:extLst>
                </a:gridCol>
              </a:tblGrid>
              <a:tr h="412173">
                <a:tc>
                  <a:txBody>
                    <a:bodyPr/>
                    <a:lstStyle/>
                    <a:p>
                      <a:pPr algn="ctr" fontAlgn="b"/>
                      <a:r>
                        <a:rPr lang="en-US" sz="1800" b="1" u="none" strike="noStrike" dirty="0">
                          <a:effectLst/>
                        </a:rPr>
                        <a:t>Budget Details</a:t>
                      </a:r>
                      <a:endParaRPr lang="en-US" sz="18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b="1" u="none" strike="noStrike" dirty="0">
                          <a:effectLst/>
                        </a:rPr>
                        <a:t>Agreed </a:t>
                      </a:r>
                      <a:r>
                        <a:rPr lang="en-US" sz="1800" b="1" u="none" strike="noStrike" dirty="0" smtClean="0">
                          <a:effectLst/>
                        </a:rPr>
                        <a:t>Budget (USD)</a:t>
                      </a:r>
                      <a:endParaRPr lang="en-US" sz="18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b="1" u="none" strike="noStrike" dirty="0">
                          <a:effectLst/>
                        </a:rPr>
                        <a:t>Expenses Over </a:t>
                      </a:r>
                      <a:r>
                        <a:rPr lang="en-US" sz="1800" b="1" u="none" strike="noStrike" dirty="0" smtClean="0">
                          <a:effectLst/>
                        </a:rPr>
                        <a:t>Agreed Budget (USD)</a:t>
                      </a:r>
                      <a:endParaRPr lang="en-US" sz="1800" b="1"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0"/>
                  </a:ext>
                </a:extLst>
              </a:tr>
              <a:tr h="394999">
                <a:tc>
                  <a:txBody>
                    <a:bodyPr/>
                    <a:lstStyle/>
                    <a:p>
                      <a:pPr algn="l" fontAlgn="t"/>
                      <a:r>
                        <a:rPr lang="en-US" sz="1800" u="none" strike="noStrike" dirty="0">
                          <a:effectLst/>
                        </a:rPr>
                        <a:t>Shelter management/Food Expenses At Destination </a:t>
                      </a:r>
                      <a:r>
                        <a:rPr lang="en-US" sz="1800" u="none" strike="noStrike" dirty="0" smtClean="0">
                          <a:effectLst/>
                        </a:rPr>
                        <a:t>Countries</a:t>
                      </a:r>
                      <a:endParaRPr lang="en-US" sz="1800" b="0" i="0" u="none" strike="noStrike" dirty="0">
                        <a:solidFill>
                          <a:srgbClr val="000000"/>
                        </a:solidFill>
                        <a:effectLst/>
                        <a:latin typeface="Times New Roman" panose="02020603050405020304" pitchFamily="18" charset="0"/>
                      </a:endParaRPr>
                    </a:p>
                  </a:txBody>
                  <a:tcPr marL="7620" marR="7620" marT="7620" marB="0"/>
                </a:tc>
                <a:tc>
                  <a:txBody>
                    <a:bodyPr/>
                    <a:lstStyle/>
                    <a:p>
                      <a:pPr algn="l" fontAlgn="b"/>
                      <a:r>
                        <a:rPr lang="en-US" sz="1800" u="none" strike="noStrike">
                          <a:effectLst/>
                        </a:rPr>
                        <a:t>     128,000.00 </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800" u="none" strike="noStrike">
                          <a:effectLst/>
                        </a:rPr>
                        <a:t>           79,901.74 </a:t>
                      </a:r>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1"/>
                  </a:ext>
                </a:extLst>
              </a:tr>
              <a:tr h="206086">
                <a:tc>
                  <a:txBody>
                    <a:bodyPr/>
                    <a:lstStyle/>
                    <a:p>
                      <a:pPr algn="l" fontAlgn="t"/>
                      <a:r>
                        <a:rPr lang="en-US" sz="1800" u="none" strike="noStrike">
                          <a:effectLst/>
                        </a:rPr>
                        <a:t>Support for RT-PCR Test </a:t>
                      </a:r>
                      <a:endParaRPr lang="en-US" sz="1800" b="0" i="0" u="none" strike="noStrike">
                        <a:solidFill>
                          <a:srgbClr val="000000"/>
                        </a:solidFill>
                        <a:effectLst/>
                        <a:latin typeface="Times New Roman" panose="02020603050405020304" pitchFamily="18" charset="0"/>
                      </a:endParaRPr>
                    </a:p>
                  </a:txBody>
                  <a:tcPr marL="7620" marR="7620" marT="7620" marB="0"/>
                </a:tc>
                <a:tc>
                  <a:txBody>
                    <a:bodyPr/>
                    <a:lstStyle/>
                    <a:p>
                      <a:pPr algn="l" fontAlgn="b"/>
                      <a:r>
                        <a:rPr lang="en-US" sz="1800" u="none" strike="noStrike">
                          <a:effectLst/>
                        </a:rPr>
                        <a:t>       72,000.00 </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800" u="none" strike="noStrike">
                          <a:effectLst/>
                        </a:rPr>
                        <a:t>           21,573.68 </a:t>
                      </a:r>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2"/>
                  </a:ext>
                </a:extLst>
              </a:tr>
              <a:tr h="394999">
                <a:tc>
                  <a:txBody>
                    <a:bodyPr/>
                    <a:lstStyle/>
                    <a:p>
                      <a:pPr algn="l" fontAlgn="t"/>
                      <a:r>
                        <a:rPr lang="en-US" sz="1800" u="none" strike="noStrike" dirty="0" smtClean="0">
                          <a:effectLst/>
                        </a:rPr>
                        <a:t>Tele-medicine/mental </a:t>
                      </a:r>
                      <a:r>
                        <a:rPr lang="en-US" sz="1800" u="none" strike="noStrike" dirty="0">
                          <a:effectLst/>
                        </a:rPr>
                        <a:t>health/psychosocial support/medical assistance</a:t>
                      </a:r>
                      <a:endParaRPr lang="en-US" sz="1800" b="0" i="0" u="none" strike="noStrike" dirty="0">
                        <a:solidFill>
                          <a:srgbClr val="000000"/>
                        </a:solidFill>
                        <a:effectLst/>
                        <a:latin typeface="Times New Roman" panose="02020603050405020304" pitchFamily="18" charset="0"/>
                      </a:endParaRPr>
                    </a:p>
                  </a:txBody>
                  <a:tcPr marL="7620" marR="7620" marT="7620" marB="0"/>
                </a:tc>
                <a:tc>
                  <a:txBody>
                    <a:bodyPr/>
                    <a:lstStyle/>
                    <a:p>
                      <a:pPr algn="l" fontAlgn="b"/>
                      <a:r>
                        <a:rPr lang="en-US" sz="1800" u="none" strike="noStrike">
                          <a:effectLst/>
                        </a:rPr>
                        <a:t>       15,840.00 </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800" u="none" strike="noStrike">
                          <a:effectLst/>
                        </a:rPr>
                        <a:t>             2,105.62 </a:t>
                      </a:r>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3"/>
                  </a:ext>
                </a:extLst>
              </a:tr>
              <a:tr h="394999">
                <a:tc>
                  <a:txBody>
                    <a:bodyPr/>
                    <a:lstStyle/>
                    <a:p>
                      <a:pPr algn="l" fontAlgn="t"/>
                      <a:r>
                        <a:rPr lang="en-US" sz="1800" u="none" strike="noStrike" dirty="0">
                          <a:effectLst/>
                        </a:rPr>
                        <a:t>Partial support for air ticket to the most vulnerable stranded migrant workers</a:t>
                      </a:r>
                      <a:endParaRPr lang="en-US" sz="1800" b="0" i="0" u="none" strike="noStrike" dirty="0">
                        <a:solidFill>
                          <a:srgbClr val="000000"/>
                        </a:solidFill>
                        <a:effectLst/>
                        <a:latin typeface="Times New Roman" panose="02020603050405020304" pitchFamily="18" charset="0"/>
                      </a:endParaRPr>
                    </a:p>
                  </a:txBody>
                  <a:tcPr marL="7620" marR="7620" marT="7620" marB="0"/>
                </a:tc>
                <a:tc>
                  <a:txBody>
                    <a:bodyPr/>
                    <a:lstStyle/>
                    <a:p>
                      <a:pPr algn="l" fontAlgn="b"/>
                      <a:r>
                        <a:rPr lang="en-US" sz="1800" u="none" strike="noStrike">
                          <a:effectLst/>
                        </a:rPr>
                        <a:t>     329,000.00 </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800" u="none" strike="noStrike">
                          <a:effectLst/>
                        </a:rPr>
                        <a:t>           45,565.05 </a:t>
                      </a:r>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4"/>
                  </a:ext>
                </a:extLst>
              </a:tr>
              <a:tr h="206086">
                <a:tc>
                  <a:txBody>
                    <a:bodyPr/>
                    <a:lstStyle/>
                    <a:p>
                      <a:pPr algn="l" fontAlgn="t"/>
                      <a:r>
                        <a:rPr lang="en-US" sz="1800" u="none" strike="noStrike">
                          <a:effectLst/>
                        </a:rPr>
                        <a:t>Support to migrant workers in detention centers </a:t>
                      </a:r>
                      <a:endParaRPr lang="en-US" sz="1800" b="0" i="0" u="none" strike="noStrike">
                        <a:solidFill>
                          <a:srgbClr val="000000"/>
                        </a:solidFill>
                        <a:effectLst/>
                        <a:latin typeface="Times New Roman" panose="02020603050405020304" pitchFamily="18" charset="0"/>
                      </a:endParaRPr>
                    </a:p>
                  </a:txBody>
                  <a:tcPr marL="7620" marR="7620" marT="7620" marB="0"/>
                </a:tc>
                <a:tc>
                  <a:txBody>
                    <a:bodyPr/>
                    <a:lstStyle/>
                    <a:p>
                      <a:pPr algn="l" fontAlgn="b"/>
                      <a:r>
                        <a:rPr lang="en-US" sz="1800" u="none" strike="noStrike">
                          <a:effectLst/>
                        </a:rPr>
                        <a:t>       49,600.00 </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800" u="none" strike="noStrike">
                          <a:effectLst/>
                        </a:rPr>
                        <a:t>             3,168.03 </a:t>
                      </a:r>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5"/>
                  </a:ext>
                </a:extLst>
              </a:tr>
              <a:tr h="206086">
                <a:tc>
                  <a:txBody>
                    <a:bodyPr/>
                    <a:lstStyle/>
                    <a:p>
                      <a:pPr algn="l" fontAlgn="t"/>
                      <a:r>
                        <a:rPr lang="en-US" sz="1800" u="none" strike="noStrike" dirty="0">
                          <a:effectLst/>
                        </a:rPr>
                        <a:t>Volunteer </a:t>
                      </a:r>
                      <a:r>
                        <a:rPr lang="en-US" sz="1800" u="none" strike="noStrike" dirty="0" smtClean="0">
                          <a:effectLst/>
                        </a:rPr>
                        <a:t>salary </a:t>
                      </a:r>
                      <a:r>
                        <a:rPr lang="en-US" sz="1800" u="none" strike="noStrike" dirty="0">
                          <a:effectLst/>
                        </a:rPr>
                        <a:t>a</a:t>
                      </a:r>
                      <a:r>
                        <a:rPr lang="en-US" sz="1800" u="none" strike="noStrike" dirty="0" smtClean="0">
                          <a:effectLst/>
                        </a:rPr>
                        <a:t>t </a:t>
                      </a:r>
                      <a:r>
                        <a:rPr lang="en-US" sz="1800" u="none" strike="noStrike" dirty="0">
                          <a:effectLst/>
                        </a:rPr>
                        <a:t>d</a:t>
                      </a:r>
                      <a:r>
                        <a:rPr lang="en-US" sz="1800" u="none" strike="noStrike" dirty="0" smtClean="0">
                          <a:effectLst/>
                        </a:rPr>
                        <a:t>estination countries</a:t>
                      </a:r>
                      <a:endParaRPr lang="en-US" sz="1800" b="0" i="0" u="none" strike="noStrike" dirty="0">
                        <a:solidFill>
                          <a:srgbClr val="000000"/>
                        </a:solidFill>
                        <a:effectLst/>
                        <a:latin typeface="Times New Roman" panose="02020603050405020304" pitchFamily="18" charset="0"/>
                      </a:endParaRPr>
                    </a:p>
                  </a:txBody>
                  <a:tcPr marL="7620" marR="7620" marT="7620" marB="0"/>
                </a:tc>
                <a:tc>
                  <a:txBody>
                    <a:bodyPr/>
                    <a:lstStyle/>
                    <a:p>
                      <a:pPr algn="l" fontAlgn="b"/>
                      <a:r>
                        <a:rPr lang="en-US" sz="1800" u="none" strike="noStrike">
                          <a:effectLst/>
                        </a:rPr>
                        <a:t>     113,600.00 </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800" u="none" strike="noStrike">
                          <a:effectLst/>
                        </a:rPr>
                        <a:t>           95,814.13 </a:t>
                      </a:r>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6"/>
                  </a:ext>
                </a:extLst>
              </a:tr>
              <a:tr h="592498">
                <a:tc>
                  <a:txBody>
                    <a:bodyPr/>
                    <a:lstStyle/>
                    <a:p>
                      <a:pPr algn="l" fontAlgn="t"/>
                      <a:r>
                        <a:rPr lang="en-US" sz="1800" u="none" strike="noStrike" dirty="0">
                          <a:effectLst/>
                        </a:rPr>
                        <a:t>(Local </a:t>
                      </a:r>
                      <a:r>
                        <a:rPr lang="en-US" sz="1800" u="none" strike="noStrike" dirty="0" smtClean="0">
                          <a:effectLst/>
                        </a:rPr>
                        <a:t>transportation</a:t>
                      </a:r>
                      <a:r>
                        <a:rPr lang="en-US" sz="1800" u="none" strike="noStrike" dirty="0">
                          <a:effectLst/>
                        </a:rPr>
                        <a:t>, Communication, </a:t>
                      </a:r>
                      <a:r>
                        <a:rPr lang="en-US" sz="1800" u="none" strike="noStrike" dirty="0" smtClean="0">
                          <a:effectLst/>
                        </a:rPr>
                        <a:t>documentation, </a:t>
                      </a:r>
                      <a:r>
                        <a:rPr lang="en-US" sz="1800" u="none" strike="noStrike" dirty="0">
                          <a:effectLst/>
                        </a:rPr>
                        <a:t>t</a:t>
                      </a:r>
                      <a:r>
                        <a:rPr lang="en-US" sz="1800" u="none" strike="noStrike" dirty="0" smtClean="0">
                          <a:effectLst/>
                        </a:rPr>
                        <a:t>raining </a:t>
                      </a:r>
                      <a:r>
                        <a:rPr lang="en-US" sz="1800" u="none" strike="noStrike" dirty="0">
                          <a:effectLst/>
                        </a:rPr>
                        <a:t>to Volunteers of Destination Country &amp; Nepal)</a:t>
                      </a:r>
                      <a:endParaRPr lang="en-US" sz="1800" b="0" i="0" u="none" strike="noStrike" dirty="0">
                        <a:solidFill>
                          <a:srgbClr val="000000"/>
                        </a:solidFill>
                        <a:effectLst/>
                        <a:latin typeface="Times New Roman" panose="02020603050405020304" pitchFamily="18" charset="0"/>
                      </a:endParaRPr>
                    </a:p>
                  </a:txBody>
                  <a:tcPr marL="7620" marR="7620" marT="7620" marB="0"/>
                </a:tc>
                <a:tc>
                  <a:txBody>
                    <a:bodyPr/>
                    <a:lstStyle/>
                    <a:p>
                      <a:pPr algn="l" fontAlgn="b"/>
                      <a:r>
                        <a:rPr lang="en-US" sz="1800" u="none" strike="noStrike">
                          <a:effectLst/>
                        </a:rPr>
                        <a:t>       19,400.00 </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800" u="none" strike="noStrike">
                          <a:effectLst/>
                        </a:rPr>
                        <a:t>             7,537.34 </a:t>
                      </a:r>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7"/>
                  </a:ext>
                </a:extLst>
              </a:tr>
              <a:tr h="206086">
                <a:tc>
                  <a:txBody>
                    <a:bodyPr/>
                    <a:lstStyle/>
                    <a:p>
                      <a:pPr algn="l" fontAlgn="t"/>
                      <a:r>
                        <a:rPr lang="en-US" sz="1800" u="none" strike="noStrike" dirty="0">
                          <a:effectLst/>
                        </a:rPr>
                        <a:t>Equipment &amp; Utilities At Destination Country</a:t>
                      </a:r>
                      <a:endParaRPr lang="en-US" sz="1800" b="0" i="0" u="none" strike="noStrike" dirty="0">
                        <a:solidFill>
                          <a:srgbClr val="000000"/>
                        </a:solidFill>
                        <a:effectLst/>
                        <a:latin typeface="Times New Roman" panose="02020603050405020304" pitchFamily="18" charset="0"/>
                      </a:endParaRPr>
                    </a:p>
                  </a:txBody>
                  <a:tcPr marL="7620" marR="7620" marT="7620" marB="0"/>
                </a:tc>
                <a:tc>
                  <a:txBody>
                    <a:bodyPr/>
                    <a:lstStyle/>
                    <a:p>
                      <a:pPr algn="l" fontAlgn="b"/>
                      <a:r>
                        <a:rPr lang="en-US" sz="1800" u="none" strike="noStrike">
                          <a:effectLst/>
                        </a:rPr>
                        <a:t>       20,153.00 </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800" u="none" strike="noStrike">
                          <a:effectLst/>
                        </a:rPr>
                        <a:t>           17,788.24 </a:t>
                      </a:r>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8"/>
                  </a:ext>
                </a:extLst>
              </a:tr>
              <a:tr h="206086">
                <a:tc>
                  <a:txBody>
                    <a:bodyPr/>
                    <a:lstStyle/>
                    <a:p>
                      <a:pPr algn="l" fontAlgn="t"/>
                      <a:r>
                        <a:rPr lang="en-US" sz="1800" u="none" strike="noStrike" dirty="0">
                          <a:effectLst/>
                        </a:rPr>
                        <a:t>Outreach At Destination Country</a:t>
                      </a:r>
                      <a:endParaRPr lang="en-US" sz="1800" b="0" i="0" u="none" strike="noStrike" dirty="0">
                        <a:solidFill>
                          <a:srgbClr val="000000"/>
                        </a:solidFill>
                        <a:effectLst/>
                        <a:latin typeface="Times New Roman" panose="02020603050405020304" pitchFamily="18" charset="0"/>
                      </a:endParaRPr>
                    </a:p>
                  </a:txBody>
                  <a:tcPr marL="7620" marR="7620" marT="7620" marB="0"/>
                </a:tc>
                <a:tc>
                  <a:txBody>
                    <a:bodyPr/>
                    <a:lstStyle/>
                    <a:p>
                      <a:pPr algn="l" fontAlgn="b"/>
                      <a:r>
                        <a:rPr lang="en-US" sz="1800" u="none" strike="noStrike">
                          <a:effectLst/>
                        </a:rPr>
                        <a:t>       20,800.00 </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800" u="none" strike="noStrike">
                          <a:effectLst/>
                        </a:rPr>
                        <a:t>           10,029.10 </a:t>
                      </a:r>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9"/>
                  </a:ext>
                </a:extLst>
              </a:tr>
              <a:tr h="394999">
                <a:tc>
                  <a:txBody>
                    <a:bodyPr/>
                    <a:lstStyle/>
                    <a:p>
                      <a:pPr algn="l" fontAlgn="t"/>
                      <a:r>
                        <a:rPr lang="en-US" sz="1800" u="none" strike="noStrike" dirty="0">
                          <a:effectLst/>
                        </a:rPr>
                        <a:t>Support provincial and local governments for safe management quarantine of returnees </a:t>
                      </a:r>
                      <a:endParaRPr lang="en-US" sz="1800" b="0" i="0" u="none" strike="noStrike" dirty="0">
                        <a:solidFill>
                          <a:srgbClr val="000000"/>
                        </a:solidFill>
                        <a:effectLst/>
                        <a:latin typeface="Times New Roman" panose="02020603050405020304" pitchFamily="18" charset="0"/>
                      </a:endParaRPr>
                    </a:p>
                  </a:txBody>
                  <a:tcPr marL="7620" marR="7620" marT="7620" marB="0"/>
                </a:tc>
                <a:tc>
                  <a:txBody>
                    <a:bodyPr/>
                    <a:lstStyle/>
                    <a:p>
                      <a:pPr algn="l" fontAlgn="b"/>
                      <a:r>
                        <a:rPr lang="en-US" sz="1800" u="none" strike="noStrike" dirty="0">
                          <a:effectLst/>
                        </a:rPr>
                        <a:t>       12,234.00 </a:t>
                      </a:r>
                      <a:endParaRPr lang="en-US" sz="18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800" u="none" strike="noStrike">
                          <a:effectLst/>
                        </a:rPr>
                        <a:t>           12,233.58 </a:t>
                      </a:r>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10"/>
                  </a:ext>
                </a:extLst>
              </a:tr>
              <a:tr h="206086">
                <a:tc>
                  <a:txBody>
                    <a:bodyPr/>
                    <a:lstStyle/>
                    <a:p>
                      <a:pPr algn="l" fontAlgn="t"/>
                      <a:r>
                        <a:rPr lang="en-US" sz="1800" u="none" strike="noStrike" dirty="0" smtClean="0">
                          <a:effectLst/>
                        </a:rPr>
                        <a:t>Volunteers</a:t>
                      </a:r>
                      <a:r>
                        <a:rPr lang="en-US" sz="1800" u="none" strike="noStrike" baseline="0" dirty="0" smtClean="0">
                          <a:effectLst/>
                        </a:rPr>
                        <a:t> </a:t>
                      </a:r>
                      <a:r>
                        <a:rPr lang="en-US" sz="1800" u="none" strike="noStrike" dirty="0" smtClean="0">
                          <a:effectLst/>
                        </a:rPr>
                        <a:t>Salary </a:t>
                      </a:r>
                      <a:r>
                        <a:rPr lang="en-US" sz="1800" u="none" strike="noStrike" dirty="0">
                          <a:effectLst/>
                        </a:rPr>
                        <a:t>At Nepal</a:t>
                      </a:r>
                      <a:endParaRPr lang="en-US" sz="1800" b="0" i="0" u="none" strike="noStrike" dirty="0">
                        <a:solidFill>
                          <a:srgbClr val="000000"/>
                        </a:solidFill>
                        <a:effectLst/>
                        <a:latin typeface="Times New Roman" panose="02020603050405020304" pitchFamily="18" charset="0"/>
                      </a:endParaRPr>
                    </a:p>
                  </a:txBody>
                  <a:tcPr marL="7620" marR="7620" marT="7620" marB="0"/>
                </a:tc>
                <a:tc>
                  <a:txBody>
                    <a:bodyPr/>
                    <a:lstStyle/>
                    <a:p>
                      <a:pPr algn="l" fontAlgn="b"/>
                      <a:r>
                        <a:rPr lang="en-US" sz="1800" u="none" strike="noStrike" dirty="0">
                          <a:effectLst/>
                        </a:rPr>
                        <a:t>       27,100.00 </a:t>
                      </a:r>
                      <a:endParaRPr lang="en-US" sz="18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800" u="none" strike="noStrike">
                          <a:effectLst/>
                        </a:rPr>
                        <a:t>           16,659.52 </a:t>
                      </a:r>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11"/>
                  </a:ext>
                </a:extLst>
              </a:tr>
              <a:tr h="592498">
                <a:tc>
                  <a:txBody>
                    <a:bodyPr/>
                    <a:lstStyle/>
                    <a:p>
                      <a:pPr algn="l" fontAlgn="t"/>
                      <a:r>
                        <a:rPr lang="en-US" sz="1800" u="none" strike="noStrike" dirty="0">
                          <a:effectLst/>
                        </a:rPr>
                        <a:t>Transportation </a:t>
                      </a:r>
                      <a:r>
                        <a:rPr lang="en-US" sz="1800" u="none" strike="noStrike" dirty="0" smtClean="0">
                          <a:effectLst/>
                        </a:rPr>
                        <a:t>support to returnee</a:t>
                      </a:r>
                      <a:r>
                        <a:rPr lang="en-US" sz="1800" u="none" strike="noStrike" baseline="0" dirty="0" smtClean="0">
                          <a:effectLst/>
                        </a:rPr>
                        <a:t> migrant </a:t>
                      </a:r>
                      <a:r>
                        <a:rPr lang="en-US" sz="1800" u="none" strike="noStrike" dirty="0" smtClean="0">
                          <a:effectLst/>
                        </a:rPr>
                        <a:t>workers </a:t>
                      </a:r>
                      <a:r>
                        <a:rPr lang="en-US" sz="1800" u="none" strike="noStrike" dirty="0">
                          <a:effectLst/>
                        </a:rPr>
                        <a:t>with special </a:t>
                      </a:r>
                      <a:r>
                        <a:rPr lang="en-US" sz="1800" u="none" strike="noStrike" dirty="0" smtClean="0">
                          <a:effectLst/>
                        </a:rPr>
                        <a:t>need/women</a:t>
                      </a:r>
                      <a:endParaRPr lang="en-US" sz="1800" b="0" i="0" u="none" strike="noStrike" dirty="0">
                        <a:solidFill>
                          <a:srgbClr val="000000"/>
                        </a:solidFill>
                        <a:effectLst/>
                        <a:latin typeface="Times New Roman" panose="02020603050405020304" pitchFamily="18" charset="0"/>
                      </a:endParaRPr>
                    </a:p>
                  </a:txBody>
                  <a:tcPr marL="7620" marR="7620" marT="7620" marB="0"/>
                </a:tc>
                <a:tc>
                  <a:txBody>
                    <a:bodyPr/>
                    <a:lstStyle/>
                    <a:p>
                      <a:pPr algn="l" fontAlgn="b"/>
                      <a:r>
                        <a:rPr lang="en-US" sz="1800" u="none" strike="noStrike" dirty="0">
                          <a:effectLst/>
                        </a:rPr>
                        <a:t>       40,150.00 </a:t>
                      </a:r>
                      <a:endParaRPr lang="en-US" sz="18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800" u="none" strike="noStrike">
                          <a:effectLst/>
                        </a:rPr>
                        <a:t>           17,433.30 </a:t>
                      </a:r>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12"/>
                  </a:ext>
                </a:extLst>
              </a:tr>
              <a:tr h="394999">
                <a:tc>
                  <a:txBody>
                    <a:bodyPr/>
                    <a:lstStyle/>
                    <a:p>
                      <a:pPr algn="l" fontAlgn="t"/>
                      <a:r>
                        <a:rPr lang="en-US" sz="1800" u="none" strike="noStrike">
                          <a:effectLst/>
                        </a:rPr>
                        <a:t>Partial support to vulnerable workers for hotel/public quarantine in Kathmandu</a:t>
                      </a:r>
                      <a:endParaRPr lang="en-US" sz="1800" b="0" i="0" u="none" strike="noStrike">
                        <a:solidFill>
                          <a:srgbClr val="000000"/>
                        </a:solidFill>
                        <a:effectLst/>
                        <a:latin typeface="Times New Roman" panose="02020603050405020304" pitchFamily="18" charset="0"/>
                      </a:endParaRPr>
                    </a:p>
                  </a:txBody>
                  <a:tcPr marL="7620" marR="7620" marT="7620" marB="0"/>
                </a:tc>
                <a:tc>
                  <a:txBody>
                    <a:bodyPr/>
                    <a:lstStyle/>
                    <a:p>
                      <a:pPr algn="l" fontAlgn="b"/>
                      <a:r>
                        <a:rPr lang="en-US" sz="1800" u="none" strike="noStrike" dirty="0">
                          <a:effectLst/>
                        </a:rPr>
                        <a:t>         3,136.84 </a:t>
                      </a:r>
                      <a:endParaRPr lang="en-US" sz="18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800" u="none" strike="noStrike" dirty="0">
                          <a:effectLst/>
                        </a:rPr>
                        <a:t>                626.00 </a:t>
                      </a:r>
                      <a:endParaRPr lang="en-US" sz="18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13"/>
                  </a:ext>
                </a:extLst>
              </a:tr>
              <a:tr h="206086">
                <a:tc>
                  <a:txBody>
                    <a:bodyPr/>
                    <a:lstStyle/>
                    <a:p>
                      <a:pPr algn="l" fontAlgn="t"/>
                      <a:r>
                        <a:rPr lang="en-US" sz="1800" u="none" strike="noStrike" dirty="0">
                          <a:effectLst/>
                        </a:rPr>
                        <a:t>Equipment &amp; Utilities </a:t>
                      </a:r>
                      <a:r>
                        <a:rPr lang="en-US" sz="1800" u="none" strike="noStrike" dirty="0" smtClean="0">
                          <a:effectLst/>
                        </a:rPr>
                        <a:t>at Nepal </a:t>
                      </a:r>
                      <a:endParaRPr lang="en-US" sz="1800" b="0" i="0" u="none" strike="noStrike" dirty="0">
                        <a:solidFill>
                          <a:srgbClr val="000000"/>
                        </a:solidFill>
                        <a:effectLst/>
                        <a:latin typeface="Times New Roman" panose="02020603050405020304" pitchFamily="18" charset="0"/>
                      </a:endParaRPr>
                    </a:p>
                  </a:txBody>
                  <a:tcPr marL="7620" marR="7620" marT="7620" marB="0"/>
                </a:tc>
                <a:tc>
                  <a:txBody>
                    <a:bodyPr/>
                    <a:lstStyle/>
                    <a:p>
                      <a:pPr algn="l" fontAlgn="b"/>
                      <a:r>
                        <a:rPr lang="en-US" sz="1800" u="none" strike="noStrike">
                          <a:effectLst/>
                        </a:rPr>
                        <a:t>         5,132.00 </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800" u="none" strike="noStrike" dirty="0">
                          <a:effectLst/>
                        </a:rPr>
                        <a:t>             4,260.14 </a:t>
                      </a:r>
                      <a:endParaRPr lang="en-US" sz="18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14"/>
                  </a:ext>
                </a:extLst>
              </a:tr>
              <a:tr h="214673">
                <a:tc>
                  <a:txBody>
                    <a:bodyPr/>
                    <a:lstStyle/>
                    <a:p>
                      <a:pPr algn="l" fontAlgn="t"/>
                      <a:r>
                        <a:rPr lang="en-US" sz="1800" u="none" strike="noStrike">
                          <a:effectLst/>
                        </a:rPr>
                        <a:t>Admin Support Cost (Miscellaneous)</a:t>
                      </a:r>
                      <a:endParaRPr lang="en-US" sz="1800" b="0" i="0" u="none" strike="noStrike">
                        <a:solidFill>
                          <a:srgbClr val="000000"/>
                        </a:solidFill>
                        <a:effectLst/>
                        <a:latin typeface="Times New Roman" panose="02020603050405020304" pitchFamily="18" charset="0"/>
                      </a:endParaRPr>
                    </a:p>
                  </a:txBody>
                  <a:tcPr marL="7620" marR="7620" marT="7620" marB="0"/>
                </a:tc>
                <a:tc>
                  <a:txBody>
                    <a:bodyPr/>
                    <a:lstStyle/>
                    <a:p>
                      <a:pPr algn="l" fontAlgn="b"/>
                      <a:r>
                        <a:rPr lang="en-US" sz="1800" u="none" strike="noStrike">
                          <a:effectLst/>
                        </a:rPr>
                        <a:t>         6,533.00 </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800" u="none" strike="noStrike" dirty="0">
                          <a:effectLst/>
                        </a:rPr>
                        <a:t>                501.13 </a:t>
                      </a:r>
                      <a:endParaRPr lang="en-US" sz="18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15"/>
                  </a:ext>
                </a:extLst>
              </a:tr>
              <a:tr h="206086">
                <a:tc>
                  <a:txBody>
                    <a:bodyPr/>
                    <a:lstStyle/>
                    <a:p>
                      <a:pPr algn="ctr" fontAlgn="b"/>
                      <a:r>
                        <a:rPr lang="en-US" sz="1800" b="1" u="none" strike="noStrike" dirty="0" smtClean="0">
                          <a:effectLst/>
                        </a:rPr>
                        <a:t>                                                               TOTAL</a:t>
                      </a:r>
                      <a:endParaRPr lang="en-US" sz="1800" b="1"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t"/>
                      <a:r>
                        <a:rPr lang="en-US" sz="1800" b="1" u="none" strike="noStrike" dirty="0">
                          <a:effectLst/>
                        </a:rPr>
                        <a:t>   862,678.84 </a:t>
                      </a:r>
                      <a:endParaRPr lang="en-US" sz="1800" b="1" i="0" u="none" strike="noStrike" dirty="0">
                        <a:solidFill>
                          <a:srgbClr val="000000"/>
                        </a:solidFill>
                        <a:effectLst/>
                        <a:latin typeface="Times New Roman" panose="02020603050405020304" pitchFamily="18" charset="0"/>
                      </a:endParaRPr>
                    </a:p>
                  </a:txBody>
                  <a:tcPr marL="7620" marR="7620" marT="7620" marB="0"/>
                </a:tc>
                <a:tc>
                  <a:txBody>
                    <a:bodyPr/>
                    <a:lstStyle/>
                    <a:p>
                      <a:pPr algn="l" fontAlgn="t"/>
                      <a:r>
                        <a:rPr lang="en-US" sz="1800" b="1" u="none" strike="noStrike" dirty="0">
                          <a:effectLst/>
                        </a:rPr>
                        <a:t>      335,196.60 </a:t>
                      </a:r>
                      <a:endParaRPr lang="en-US" sz="1800" b="1" i="0" u="none" strike="noStrike" dirty="0">
                        <a:solidFill>
                          <a:srgbClr val="000000"/>
                        </a:solidFill>
                        <a:effectLst/>
                        <a:latin typeface="Times New Roman" panose="02020603050405020304" pitchFamily="18" charset="0"/>
                      </a:endParaRPr>
                    </a:p>
                  </a:txBody>
                  <a:tcPr marL="7620" marR="7620" marT="7620" marB="0"/>
                </a:tc>
                <a:extLst>
                  <a:ext uri="{0D108BD9-81ED-4DB2-BD59-A6C34878D82A}">
                    <a16:rowId xmlns:a16="http://schemas.microsoft.com/office/drawing/2014/main" val="10016"/>
                  </a:ext>
                </a:extLst>
              </a:tr>
            </a:tbl>
          </a:graphicData>
        </a:graphic>
      </p:graphicFrame>
      <p:sp>
        <p:nvSpPr>
          <p:cNvPr id="2" name="Footer Placeholder 1"/>
          <p:cNvSpPr>
            <a:spLocks noGrp="1"/>
          </p:cNvSpPr>
          <p:nvPr>
            <p:ph type="ftr" sz="quarter" idx="11"/>
          </p:nvPr>
        </p:nvSpPr>
        <p:spPr>
          <a:xfrm>
            <a:off x="2718758" y="6858000"/>
            <a:ext cx="6472867" cy="365125"/>
          </a:xfrm>
        </p:spPr>
        <p:txBody>
          <a:bodyPr/>
          <a:lstStyle/>
          <a:p>
            <a:r>
              <a:rPr lang="en-US" sz="1400" b="1" dirty="0" smtClean="0"/>
              <a:t>NRNA-ICC Department of Foreign Employment and Welfare of NRN's</a:t>
            </a:r>
            <a:endParaRPr lang="en-US" sz="1400" b="1"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874134" cy="672860"/>
          </a:xfrm>
          <a:prstGeom prst="rect">
            <a:avLst/>
          </a:prstGeom>
        </p:spPr>
      </p:pic>
    </p:spTree>
    <p:extLst>
      <p:ext uri="{BB962C8B-B14F-4D97-AF65-F5344CB8AC3E}">
        <p14:creationId xmlns:p14="http://schemas.microsoft.com/office/powerpoint/2010/main" val="37277231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4925" y="158386"/>
            <a:ext cx="10515600" cy="833947"/>
          </a:xfrm>
        </p:spPr>
        <p:txBody>
          <a:bodyPr/>
          <a:lstStyle/>
          <a:p>
            <a:pPr algn="ctr"/>
            <a:r>
              <a:rPr lang="en-US" dirty="0" smtClean="0"/>
              <a:t>Activities and per head cost </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61646117"/>
              </p:ext>
            </p:extLst>
          </p:nvPr>
        </p:nvGraphicFramePr>
        <p:xfrm>
          <a:off x="419100" y="1351172"/>
          <a:ext cx="10934700" cy="4709079"/>
        </p:xfrm>
        <a:graphic>
          <a:graphicData uri="http://schemas.openxmlformats.org/drawingml/2006/table">
            <a:tbl>
              <a:tblPr firstRow="1" bandRow="1">
                <a:tableStyleId>{5C22544A-7EE6-4342-B048-85BDC9FD1C3A}</a:tableStyleId>
              </a:tblPr>
              <a:tblGrid>
                <a:gridCol w="3644900">
                  <a:extLst>
                    <a:ext uri="{9D8B030D-6E8A-4147-A177-3AD203B41FA5}">
                      <a16:colId xmlns:a16="http://schemas.microsoft.com/office/drawing/2014/main" val="20000"/>
                    </a:ext>
                  </a:extLst>
                </a:gridCol>
                <a:gridCol w="3644900">
                  <a:extLst>
                    <a:ext uri="{9D8B030D-6E8A-4147-A177-3AD203B41FA5}">
                      <a16:colId xmlns:a16="http://schemas.microsoft.com/office/drawing/2014/main" val="20001"/>
                    </a:ext>
                  </a:extLst>
                </a:gridCol>
                <a:gridCol w="3644900">
                  <a:extLst>
                    <a:ext uri="{9D8B030D-6E8A-4147-A177-3AD203B41FA5}">
                      <a16:colId xmlns:a16="http://schemas.microsoft.com/office/drawing/2014/main" val="20002"/>
                    </a:ext>
                  </a:extLst>
                </a:gridCol>
              </a:tblGrid>
              <a:tr h="497549">
                <a:tc>
                  <a:txBody>
                    <a:bodyPr/>
                    <a:lstStyle/>
                    <a:p>
                      <a:r>
                        <a:rPr lang="en-US" dirty="0" smtClean="0"/>
                        <a:t>Major Activities</a:t>
                      </a:r>
                      <a:endParaRPr lang="en-US" dirty="0"/>
                    </a:p>
                  </a:txBody>
                  <a:tcPr/>
                </a:tc>
                <a:tc>
                  <a:txBody>
                    <a:bodyPr/>
                    <a:lstStyle/>
                    <a:p>
                      <a:r>
                        <a:rPr lang="en-US" dirty="0" smtClean="0"/>
                        <a:t>Previous</a:t>
                      </a:r>
                      <a:r>
                        <a:rPr lang="en-US" baseline="0" dirty="0" smtClean="0"/>
                        <a:t> plan (Sept 2020-Feb 2021)</a:t>
                      </a:r>
                      <a:endParaRPr lang="en-US" dirty="0"/>
                    </a:p>
                  </a:txBody>
                  <a:tcPr/>
                </a:tc>
                <a:tc>
                  <a:txBody>
                    <a:bodyPr/>
                    <a:lstStyle/>
                    <a:p>
                      <a:r>
                        <a:rPr lang="en-US" dirty="0" smtClean="0"/>
                        <a:t>Revised</a:t>
                      </a:r>
                      <a:r>
                        <a:rPr lang="en-US" baseline="0" dirty="0" smtClean="0"/>
                        <a:t> Plan (March-May 2021)</a:t>
                      </a:r>
                    </a:p>
                    <a:p>
                      <a:r>
                        <a:rPr lang="en-US" baseline="0" dirty="0" smtClean="0"/>
                        <a:t>(no-cost extension plan)</a:t>
                      </a:r>
                      <a:endParaRPr lang="en-US" dirty="0"/>
                    </a:p>
                  </a:txBody>
                  <a:tcPr/>
                </a:tc>
                <a:extLst>
                  <a:ext uri="{0D108BD9-81ED-4DB2-BD59-A6C34878D82A}">
                    <a16:rowId xmlns:a16="http://schemas.microsoft.com/office/drawing/2014/main" val="10000"/>
                  </a:ext>
                </a:extLst>
              </a:tr>
              <a:tr h="858784">
                <a:tc>
                  <a:txBody>
                    <a:bodyPr/>
                    <a:lstStyle/>
                    <a:p>
                      <a:r>
                        <a:rPr lang="en-US" dirty="0" smtClean="0"/>
                        <a:t>Air ticket</a:t>
                      </a:r>
                      <a:endParaRPr lang="en-US" dirty="0"/>
                    </a:p>
                  </a:txBody>
                  <a:tcPr/>
                </a:tc>
                <a:tc>
                  <a:txBody>
                    <a:bodyPr/>
                    <a:lstStyle/>
                    <a:p>
                      <a:r>
                        <a:rPr lang="en-US" dirty="0" smtClean="0"/>
                        <a:t>200 persons</a:t>
                      </a:r>
                      <a:r>
                        <a:rPr lang="en-US" baseline="0" dirty="0" smtClean="0"/>
                        <a:t> </a:t>
                      </a:r>
                      <a:r>
                        <a:rPr lang="en-US" dirty="0" smtClean="0"/>
                        <a:t>(per</a:t>
                      </a:r>
                      <a:r>
                        <a:rPr lang="en-US" baseline="0" dirty="0" smtClean="0"/>
                        <a:t> head partial: 200 USD)</a:t>
                      </a:r>
                      <a:endParaRPr lang="en-US" dirty="0"/>
                    </a:p>
                  </a:txBody>
                  <a:tcPr/>
                </a:tc>
                <a:tc>
                  <a:txBody>
                    <a:bodyPr/>
                    <a:lstStyle/>
                    <a:p>
                      <a:r>
                        <a:rPr lang="en-US" dirty="0" smtClean="0"/>
                        <a:t>940 persons</a:t>
                      </a:r>
                      <a:r>
                        <a:rPr lang="en-US" baseline="0" dirty="0" smtClean="0"/>
                        <a:t> </a:t>
                      </a:r>
                      <a:r>
                        <a:rPr lang="en-US" dirty="0" smtClean="0"/>
                        <a:t>(per head 350 USD almost</a:t>
                      </a:r>
                      <a:r>
                        <a:rPr lang="en-US" baseline="0" dirty="0" smtClean="0"/>
                        <a:t> full fare)</a:t>
                      </a:r>
                      <a:endParaRPr lang="en-US" dirty="0"/>
                    </a:p>
                  </a:txBody>
                  <a:tcPr/>
                </a:tc>
                <a:extLst>
                  <a:ext uri="{0D108BD9-81ED-4DB2-BD59-A6C34878D82A}">
                    <a16:rowId xmlns:a16="http://schemas.microsoft.com/office/drawing/2014/main" val="10001"/>
                  </a:ext>
                </a:extLst>
              </a:tr>
              <a:tr h="497549">
                <a:tc>
                  <a:txBody>
                    <a:bodyPr/>
                    <a:lstStyle/>
                    <a:p>
                      <a:r>
                        <a:rPr lang="en-US" dirty="0" smtClean="0"/>
                        <a:t>PCR</a:t>
                      </a:r>
                      <a:r>
                        <a:rPr lang="en-US" baseline="0" dirty="0" smtClean="0"/>
                        <a:t> Test</a:t>
                      </a:r>
                      <a:endParaRPr lang="en-US" dirty="0"/>
                    </a:p>
                  </a:txBody>
                  <a:tcPr/>
                </a:tc>
                <a:tc>
                  <a:txBody>
                    <a:bodyPr/>
                    <a:lstStyle/>
                    <a:p>
                      <a:r>
                        <a:rPr lang="en-US" dirty="0" smtClean="0"/>
                        <a:t>600 persons (per head 80 USD)</a:t>
                      </a:r>
                      <a:endParaRPr lang="en-US" dirty="0"/>
                    </a:p>
                  </a:txBody>
                  <a:tcPr/>
                </a:tc>
                <a:tc>
                  <a:txBody>
                    <a:bodyPr/>
                    <a:lstStyle/>
                    <a:p>
                      <a:r>
                        <a:rPr lang="en-US" dirty="0" smtClean="0"/>
                        <a:t>900 persons (per head</a:t>
                      </a:r>
                      <a:r>
                        <a:rPr lang="en-US" baseline="0" dirty="0" smtClean="0"/>
                        <a:t> 80 USD)</a:t>
                      </a:r>
                      <a:endParaRPr lang="en-US" dirty="0"/>
                    </a:p>
                  </a:txBody>
                  <a:tcPr/>
                </a:tc>
                <a:extLst>
                  <a:ext uri="{0D108BD9-81ED-4DB2-BD59-A6C34878D82A}">
                    <a16:rowId xmlns:a16="http://schemas.microsoft.com/office/drawing/2014/main" val="10002"/>
                  </a:ext>
                </a:extLst>
              </a:tr>
              <a:tr h="497549">
                <a:tc>
                  <a:txBody>
                    <a:bodyPr/>
                    <a:lstStyle/>
                    <a:p>
                      <a:r>
                        <a:rPr lang="en-US" dirty="0" smtClean="0"/>
                        <a:t>Shelter/food</a:t>
                      </a:r>
                      <a:endParaRPr lang="en-US" dirty="0"/>
                    </a:p>
                  </a:txBody>
                  <a:tcPr/>
                </a:tc>
                <a:tc>
                  <a:txBody>
                    <a:bodyPr/>
                    <a:lstStyle/>
                    <a:p>
                      <a:r>
                        <a:rPr lang="en-US" dirty="0" smtClean="0"/>
                        <a:t>5600 persons (USD 30/persons)</a:t>
                      </a:r>
                      <a:endParaRPr lang="en-US" dirty="0"/>
                    </a:p>
                  </a:txBody>
                  <a:tcPr/>
                </a:tc>
                <a:tc>
                  <a:txBody>
                    <a:bodyPr/>
                    <a:lstStyle/>
                    <a:p>
                      <a:r>
                        <a:rPr lang="en-US" dirty="0" smtClean="0"/>
                        <a:t>3200 persons (USD 40/per</a:t>
                      </a:r>
                      <a:r>
                        <a:rPr lang="en-US" baseline="0" dirty="0" smtClean="0"/>
                        <a:t> persons</a:t>
                      </a:r>
                      <a:endParaRPr lang="en-US" dirty="0"/>
                    </a:p>
                  </a:txBody>
                  <a:tcPr/>
                </a:tc>
                <a:extLst>
                  <a:ext uri="{0D108BD9-81ED-4DB2-BD59-A6C34878D82A}">
                    <a16:rowId xmlns:a16="http://schemas.microsoft.com/office/drawing/2014/main" val="10003"/>
                  </a:ext>
                </a:extLst>
              </a:tr>
              <a:tr h="497549">
                <a:tc>
                  <a:txBody>
                    <a:bodyPr/>
                    <a:lstStyle/>
                    <a:p>
                      <a:r>
                        <a:rPr lang="en-US" dirty="0" smtClean="0"/>
                        <a:t>Detention</a:t>
                      </a:r>
                      <a:r>
                        <a:rPr lang="en-US" baseline="0" dirty="0" smtClean="0"/>
                        <a:t> fine support</a:t>
                      </a:r>
                      <a:endParaRPr lang="en-US" dirty="0"/>
                    </a:p>
                  </a:txBody>
                  <a:tcPr/>
                </a:tc>
                <a:tc>
                  <a:txBody>
                    <a:bodyPr/>
                    <a:lstStyle/>
                    <a:p>
                      <a:r>
                        <a:rPr lang="en-US" dirty="0" smtClean="0"/>
                        <a:t>160 persons (USD 150/persons)</a:t>
                      </a:r>
                      <a:endParaRPr lang="en-US" dirty="0"/>
                    </a:p>
                  </a:txBody>
                  <a:tcPr/>
                </a:tc>
                <a:tc>
                  <a:txBody>
                    <a:bodyPr/>
                    <a:lstStyle/>
                    <a:p>
                      <a:r>
                        <a:rPr lang="en-US" dirty="0" smtClean="0"/>
                        <a:t>248</a:t>
                      </a:r>
                      <a:r>
                        <a:rPr lang="en-US" baseline="0" dirty="0" smtClean="0"/>
                        <a:t> persons (200 USD/per persons)</a:t>
                      </a:r>
                      <a:endParaRPr lang="en-US" dirty="0"/>
                    </a:p>
                  </a:txBody>
                  <a:tcPr/>
                </a:tc>
                <a:extLst>
                  <a:ext uri="{0D108BD9-81ED-4DB2-BD59-A6C34878D82A}">
                    <a16:rowId xmlns:a16="http://schemas.microsoft.com/office/drawing/2014/main" val="10004"/>
                  </a:ext>
                </a:extLst>
              </a:tr>
              <a:tr h="858784">
                <a:tc>
                  <a:txBody>
                    <a:bodyPr/>
                    <a:lstStyle/>
                    <a:p>
                      <a:r>
                        <a:rPr lang="en-US" dirty="0" smtClean="0"/>
                        <a:t>Telemedicine</a:t>
                      </a:r>
                      <a:r>
                        <a:rPr lang="en-US" baseline="0" dirty="0" smtClean="0"/>
                        <a:t>/mental health/medical assistance</a:t>
                      </a:r>
                      <a:endParaRPr lang="en-US" dirty="0"/>
                    </a:p>
                  </a:txBody>
                  <a:tcPr/>
                </a:tc>
                <a:tc>
                  <a:txBody>
                    <a:bodyPr/>
                    <a:lstStyle/>
                    <a:p>
                      <a:r>
                        <a:rPr lang="en-US" dirty="0" smtClean="0"/>
                        <a:t>500 persons (per</a:t>
                      </a:r>
                      <a:r>
                        <a:rPr lang="en-US" baseline="0" dirty="0" smtClean="0"/>
                        <a:t> head 20 USD)</a:t>
                      </a:r>
                      <a:endParaRPr lang="en-US" dirty="0"/>
                    </a:p>
                  </a:txBody>
                  <a:tcPr/>
                </a:tc>
                <a:tc>
                  <a:txBody>
                    <a:bodyPr/>
                    <a:lstStyle/>
                    <a:p>
                      <a:r>
                        <a:rPr lang="en-US" dirty="0" smtClean="0"/>
                        <a:t>528 persons</a:t>
                      </a:r>
                      <a:r>
                        <a:rPr lang="en-US" baseline="0" dirty="0" smtClean="0"/>
                        <a:t> </a:t>
                      </a:r>
                      <a:r>
                        <a:rPr lang="en-US" dirty="0" smtClean="0"/>
                        <a:t>(30 USD/per persons)</a:t>
                      </a:r>
                      <a:endParaRPr lang="en-US" dirty="0"/>
                    </a:p>
                  </a:txBody>
                  <a:tcPr/>
                </a:tc>
                <a:extLst>
                  <a:ext uri="{0D108BD9-81ED-4DB2-BD59-A6C34878D82A}">
                    <a16:rowId xmlns:a16="http://schemas.microsoft.com/office/drawing/2014/main" val="10005"/>
                  </a:ext>
                </a:extLst>
              </a:tr>
              <a:tr h="858784">
                <a:tc>
                  <a:txBody>
                    <a:bodyPr/>
                    <a:lstStyle/>
                    <a:p>
                      <a:r>
                        <a:rPr lang="en-US" dirty="0" smtClean="0"/>
                        <a:t>Transportation support (TIA, </a:t>
                      </a:r>
                      <a:r>
                        <a:rPr lang="en-US" dirty="0" err="1" smtClean="0"/>
                        <a:t>Ktm</a:t>
                      </a:r>
                      <a:r>
                        <a:rPr lang="en-US" dirty="0" smtClean="0"/>
                        <a:t> to home)</a:t>
                      </a:r>
                      <a:endParaRPr lang="en-US" dirty="0"/>
                    </a:p>
                  </a:txBody>
                  <a:tcPr/>
                </a:tc>
                <a:tc>
                  <a:txBody>
                    <a:bodyPr/>
                    <a:lstStyle/>
                    <a:p>
                      <a:r>
                        <a:rPr lang="en-US" dirty="0" smtClean="0"/>
                        <a:t>12500 persons</a:t>
                      </a:r>
                      <a:endParaRPr lang="en-US" dirty="0"/>
                    </a:p>
                  </a:txBody>
                  <a:tcPr/>
                </a:tc>
                <a:tc>
                  <a:txBody>
                    <a:bodyPr/>
                    <a:lstStyle/>
                    <a:p>
                      <a:r>
                        <a:rPr lang="en-US" dirty="0" smtClean="0"/>
                        <a:t>2200 persons</a:t>
                      </a:r>
                      <a:endParaRPr lang="en-US" dirty="0"/>
                    </a:p>
                  </a:txBody>
                  <a:tcPr/>
                </a:tc>
                <a:extLst>
                  <a:ext uri="{0D108BD9-81ED-4DB2-BD59-A6C34878D82A}">
                    <a16:rowId xmlns:a16="http://schemas.microsoft.com/office/drawing/2014/main" val="10006"/>
                  </a:ext>
                </a:extLst>
              </a:tr>
            </a:tbl>
          </a:graphicData>
        </a:graphic>
      </p:graphicFrame>
      <p:sp>
        <p:nvSpPr>
          <p:cNvPr id="3" name="Footer Placeholder 2"/>
          <p:cNvSpPr>
            <a:spLocks noGrp="1"/>
          </p:cNvSpPr>
          <p:nvPr>
            <p:ph type="ftr" sz="quarter" idx="11"/>
          </p:nvPr>
        </p:nvSpPr>
        <p:spPr/>
        <p:txBody>
          <a:bodyPr/>
          <a:lstStyle/>
          <a:p>
            <a:r>
              <a:rPr lang="en-US" dirty="0" smtClean="0"/>
              <a:t>NRNA-ICC Department of Foreign </a:t>
            </a:r>
            <a:r>
              <a:rPr lang="en-US" dirty="0" err="1" smtClean="0"/>
              <a:t>Employent</a:t>
            </a:r>
            <a:r>
              <a:rPr lang="en-US" dirty="0" smtClean="0"/>
              <a:t> and Welfare of NRN's</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143099" cy="1150720"/>
          </a:xfrm>
          <a:prstGeom prst="rect">
            <a:avLst/>
          </a:prstGeom>
        </p:spPr>
      </p:pic>
    </p:spTree>
    <p:extLst>
      <p:ext uri="{BB962C8B-B14F-4D97-AF65-F5344CB8AC3E}">
        <p14:creationId xmlns:p14="http://schemas.microsoft.com/office/powerpoint/2010/main" val="33435591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5100"/>
            <a:ext cx="10515600" cy="968375"/>
          </a:xfrm>
        </p:spPr>
        <p:txBody>
          <a:bodyPr>
            <a:normAutofit/>
          </a:bodyPr>
          <a:lstStyle/>
          <a:p>
            <a:pPr algn="ctr"/>
            <a:r>
              <a:rPr lang="en-US" sz="4000" b="1" dirty="0" smtClean="0"/>
              <a:t>Accountability and Transparency </a:t>
            </a:r>
            <a:endParaRPr lang="en-US" sz="4000" b="1" dirty="0"/>
          </a:p>
        </p:txBody>
      </p:sp>
      <p:sp>
        <p:nvSpPr>
          <p:cNvPr id="3" name="Content Placeholder 2"/>
          <p:cNvSpPr>
            <a:spLocks noGrp="1"/>
          </p:cNvSpPr>
          <p:nvPr>
            <p:ph idx="1"/>
          </p:nvPr>
        </p:nvSpPr>
        <p:spPr>
          <a:xfrm>
            <a:off x="838199" y="1238250"/>
            <a:ext cx="10810875" cy="4791075"/>
          </a:xfrm>
        </p:spPr>
        <p:txBody>
          <a:bodyPr>
            <a:normAutofit fontScale="92500" lnSpcReduction="10000"/>
          </a:bodyPr>
          <a:lstStyle/>
          <a:p>
            <a:pPr algn="just"/>
            <a:r>
              <a:rPr lang="en-US" sz="3500" dirty="0" smtClean="0"/>
              <a:t>Clear duty segregations for fund management/authorization based on financial polices of the organization.</a:t>
            </a:r>
          </a:p>
          <a:p>
            <a:pPr algn="just"/>
            <a:r>
              <a:rPr lang="en-US" sz="3500" dirty="0" smtClean="0"/>
              <a:t>Formation of monitoring committee in each destination countries to verify and monitor the expenses made.</a:t>
            </a:r>
          </a:p>
          <a:p>
            <a:pPr algn="just"/>
            <a:r>
              <a:rPr lang="en-US" sz="3500" dirty="0" smtClean="0"/>
              <a:t>Completed initial internal audit and separate independent third party audit process for initial phase (till Feb.2021).</a:t>
            </a:r>
          </a:p>
          <a:p>
            <a:pPr algn="just"/>
            <a:r>
              <a:rPr lang="en-US" sz="3500" dirty="0" smtClean="0"/>
              <a:t>Review of financial documents/ regular reports from donor.</a:t>
            </a:r>
          </a:p>
          <a:p>
            <a:pPr algn="just"/>
            <a:r>
              <a:rPr lang="en-US" sz="3500" dirty="0" smtClean="0"/>
              <a:t>Sample spot checks (with beneficiaries) on the support provided/update of beneficiaries details on each support categories</a:t>
            </a:r>
            <a:r>
              <a:rPr lang="en-US" sz="3900" dirty="0" smtClean="0"/>
              <a:t>.</a:t>
            </a:r>
          </a:p>
          <a:p>
            <a:pPr marL="0" indent="0">
              <a:buNone/>
            </a:pPr>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NRNA-ICC Department of Foreign Employent and Welfare of NRN's</a:t>
            </a:r>
            <a:endParaRPr lang="en-US"/>
          </a:p>
        </p:txBody>
      </p:sp>
    </p:spTree>
    <p:extLst>
      <p:ext uri="{BB962C8B-B14F-4D97-AF65-F5344CB8AC3E}">
        <p14:creationId xmlns:p14="http://schemas.microsoft.com/office/powerpoint/2010/main" val="24108198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99" y="354724"/>
            <a:ext cx="10515600" cy="552450"/>
          </a:xfrm>
        </p:spPr>
        <p:txBody>
          <a:bodyPr>
            <a:normAutofit fontScale="90000"/>
          </a:bodyPr>
          <a:lstStyle/>
          <a:p>
            <a:pPr algn="ctr"/>
            <a:r>
              <a:rPr lang="en-US" sz="3600" b="1" dirty="0" smtClean="0"/>
              <a:t>Global Impact of COVID-19 and NRNA’s efforts </a:t>
            </a:r>
            <a:endParaRPr lang="en-US" sz="3600" b="1" dirty="0"/>
          </a:p>
        </p:txBody>
      </p:sp>
      <p:sp>
        <p:nvSpPr>
          <p:cNvPr id="3" name="Content Placeholder 2"/>
          <p:cNvSpPr>
            <a:spLocks noGrp="1"/>
          </p:cNvSpPr>
          <p:nvPr>
            <p:ph idx="1"/>
          </p:nvPr>
        </p:nvSpPr>
        <p:spPr>
          <a:xfrm>
            <a:off x="404811" y="1150720"/>
            <a:ext cx="11382375" cy="5729558"/>
          </a:xfrm>
        </p:spPr>
        <p:txBody>
          <a:bodyPr>
            <a:normAutofit fontScale="92500" lnSpcReduction="10000"/>
          </a:bodyPr>
          <a:lstStyle/>
          <a:p>
            <a:r>
              <a:rPr lang="en-US" dirty="0" smtClean="0"/>
              <a:t>More </a:t>
            </a:r>
            <a:r>
              <a:rPr lang="en-US" dirty="0"/>
              <a:t>than </a:t>
            </a:r>
            <a:r>
              <a:rPr lang="en-US" b="1" i="1" u="sng" dirty="0"/>
              <a:t>63000 NRNs affected </a:t>
            </a:r>
            <a:r>
              <a:rPr lang="en-US" dirty="0"/>
              <a:t>by COVID-19 global pandemic in more than 53 </a:t>
            </a:r>
            <a:r>
              <a:rPr lang="en-US" dirty="0" smtClean="0"/>
              <a:t>countries (total </a:t>
            </a:r>
            <a:r>
              <a:rPr lang="en-US" dirty="0"/>
              <a:t>deaths are </a:t>
            </a:r>
            <a:r>
              <a:rPr lang="en-US" dirty="0" smtClean="0"/>
              <a:t>341 so far). </a:t>
            </a:r>
            <a:endParaRPr lang="en-US" dirty="0"/>
          </a:p>
          <a:p>
            <a:pPr algn="just"/>
            <a:r>
              <a:rPr lang="en-US" dirty="0" smtClean="0"/>
              <a:t>Formation of </a:t>
            </a:r>
            <a:r>
              <a:rPr lang="en-US" b="1" i="1" u="sng" dirty="0" smtClean="0"/>
              <a:t>High Level Committee to Respond COVID-19</a:t>
            </a:r>
            <a:r>
              <a:rPr lang="en-US" dirty="0" smtClean="0"/>
              <a:t> global pandemic </a:t>
            </a:r>
            <a:r>
              <a:rPr lang="en-US" sz="2600" b="1" dirty="0" smtClean="0"/>
              <a:t>(with the chairmanship of NRNA ICC President)</a:t>
            </a:r>
            <a:r>
              <a:rPr lang="en-US" dirty="0" smtClean="0"/>
              <a:t>.</a:t>
            </a:r>
          </a:p>
          <a:p>
            <a:pPr algn="just"/>
            <a:r>
              <a:rPr lang="en-US" dirty="0" smtClean="0"/>
              <a:t>Strategic paper shared to Nepal Government on </a:t>
            </a:r>
            <a:r>
              <a:rPr lang="en-US" b="1" i="1" u="sng" dirty="0" smtClean="0"/>
              <a:t>Relief, Repatriation and Rehabilitation (3Rs).</a:t>
            </a:r>
          </a:p>
          <a:p>
            <a:pPr algn="just"/>
            <a:r>
              <a:rPr lang="en-US" dirty="0" smtClean="0"/>
              <a:t> 170,000 NRNs benefitted from NRNA’s efforts on COVID-19 response </a:t>
            </a:r>
            <a:r>
              <a:rPr lang="en-US" sz="2200" b="1" i="1" dirty="0" smtClean="0"/>
              <a:t>(at more than 300 cities of 50 countries).</a:t>
            </a:r>
            <a:endParaRPr lang="en-US" b="1" i="1" dirty="0" smtClean="0"/>
          </a:p>
          <a:p>
            <a:pPr algn="just"/>
            <a:r>
              <a:rPr lang="en-US" dirty="0" smtClean="0"/>
              <a:t>Mobilization of more than </a:t>
            </a:r>
            <a:r>
              <a:rPr lang="en-US" b="1" i="1" u="sng" dirty="0" smtClean="0"/>
              <a:t>2500 NRN volunteers </a:t>
            </a:r>
            <a:r>
              <a:rPr lang="en-US" dirty="0" smtClean="0"/>
              <a:t>globally.</a:t>
            </a:r>
          </a:p>
          <a:p>
            <a:pPr algn="just"/>
            <a:r>
              <a:rPr lang="en-US" dirty="0" smtClean="0"/>
              <a:t>Provided mental health/other medical support with the </a:t>
            </a:r>
            <a:r>
              <a:rPr lang="en-US" b="1" i="1" u="sng" dirty="0" smtClean="0"/>
              <a:t>mobilization of more than 200 doctors/other trained health service providers </a:t>
            </a:r>
            <a:r>
              <a:rPr lang="en-US" sz="2200" b="1" i="1" dirty="0" smtClean="0"/>
              <a:t>(free health services).</a:t>
            </a:r>
            <a:endParaRPr lang="en-US" b="1" i="1" dirty="0" smtClean="0"/>
          </a:p>
          <a:p>
            <a:pPr algn="just"/>
            <a:r>
              <a:rPr lang="en-US" dirty="0" smtClean="0"/>
              <a:t>Support of 13 </a:t>
            </a:r>
            <a:r>
              <a:rPr lang="en-US" dirty="0" err="1" smtClean="0"/>
              <a:t>crore</a:t>
            </a:r>
            <a:r>
              <a:rPr lang="en-US" dirty="0" smtClean="0"/>
              <a:t> NRs to Nepal Government and other logistic support (including 10 </a:t>
            </a:r>
            <a:r>
              <a:rPr lang="en-US" dirty="0" err="1" smtClean="0"/>
              <a:t>crore</a:t>
            </a:r>
            <a:r>
              <a:rPr lang="en-US" dirty="0" smtClean="0"/>
              <a:t> NRs. received from UN Agency: </a:t>
            </a:r>
            <a:r>
              <a:rPr lang="en-US" b="1" i="1" u="sng" dirty="0" smtClean="0"/>
              <a:t>Relief and Repatriation Program Initiatives</a:t>
            </a:r>
            <a:r>
              <a:rPr lang="en-US" dirty="0" smtClean="0"/>
              <a:t>-collaborations with Ministry of Foreign Affairs/Diplomatic Missions at Major Destination Countries). </a:t>
            </a:r>
          </a:p>
        </p:txBody>
      </p:sp>
      <p:sp>
        <p:nvSpPr>
          <p:cNvPr id="4" name="Footer Placeholder 3"/>
          <p:cNvSpPr>
            <a:spLocks noGrp="1"/>
          </p:cNvSpPr>
          <p:nvPr>
            <p:ph type="ftr" sz="quarter" idx="11"/>
          </p:nvPr>
        </p:nvSpPr>
        <p:spPr>
          <a:xfrm>
            <a:off x="5886449" y="6515153"/>
            <a:ext cx="4114800" cy="365125"/>
          </a:xfrm>
        </p:spPr>
        <p:txBody>
          <a:bodyPr/>
          <a:lstStyle/>
          <a:p>
            <a:r>
              <a:rPr lang="en-US" dirty="0" smtClean="0"/>
              <a:t>NRNA-ICC Department of Foreign </a:t>
            </a:r>
            <a:r>
              <a:rPr lang="en-US" dirty="0" err="1" smtClean="0"/>
              <a:t>Employent</a:t>
            </a:r>
            <a:r>
              <a:rPr lang="en-US" dirty="0" smtClean="0"/>
              <a:t> and Welfare of NRN's</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143099" cy="1150720"/>
          </a:xfrm>
          <a:prstGeom prst="rect">
            <a:avLst/>
          </a:prstGeom>
        </p:spPr>
      </p:pic>
    </p:spTree>
    <p:extLst>
      <p:ext uri="{BB962C8B-B14F-4D97-AF65-F5344CB8AC3E}">
        <p14:creationId xmlns:p14="http://schemas.microsoft.com/office/powerpoint/2010/main" val="35733315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7982" y="-103517"/>
            <a:ext cx="10515600" cy="1325563"/>
          </a:xfrm>
        </p:spPr>
        <p:txBody>
          <a:bodyPr>
            <a:normAutofit/>
          </a:bodyPr>
          <a:lstStyle/>
          <a:p>
            <a:pPr algn="ctr"/>
            <a:r>
              <a:rPr lang="en-US" sz="2800" dirty="0" smtClean="0"/>
              <a:t>Demographic Situation of Nepali Migrant Workers at Destination Countries (Source: NRNA, NCCs)</a:t>
            </a:r>
            <a:endParaRPr lang="en-US" sz="2800" dirty="0"/>
          </a:p>
        </p:txBody>
      </p:sp>
      <p:graphicFrame>
        <p:nvGraphicFramePr>
          <p:cNvPr id="5" name="Content Placeholder 4"/>
          <p:cNvGraphicFramePr>
            <a:graphicFrameLocks noGrp="1"/>
          </p:cNvGraphicFramePr>
          <p:nvPr>
            <p:ph idx="1"/>
            <p:extLst/>
          </p:nvPr>
        </p:nvGraphicFramePr>
        <p:xfrm>
          <a:off x="672862" y="1060964"/>
          <a:ext cx="10179169" cy="5184558"/>
        </p:xfrm>
        <a:graphic>
          <a:graphicData uri="http://schemas.openxmlformats.org/drawingml/2006/table">
            <a:tbl>
              <a:tblPr firstRow="1" firstCol="1" bandRow="1">
                <a:tableStyleId>{5C22544A-7EE6-4342-B048-85BDC9FD1C3A}</a:tableStyleId>
              </a:tblPr>
              <a:tblGrid>
                <a:gridCol w="1227036">
                  <a:extLst>
                    <a:ext uri="{9D8B030D-6E8A-4147-A177-3AD203B41FA5}">
                      <a16:colId xmlns:a16="http://schemas.microsoft.com/office/drawing/2014/main" val="20000"/>
                    </a:ext>
                  </a:extLst>
                </a:gridCol>
                <a:gridCol w="1828941">
                  <a:extLst>
                    <a:ext uri="{9D8B030D-6E8A-4147-A177-3AD203B41FA5}">
                      <a16:colId xmlns:a16="http://schemas.microsoft.com/office/drawing/2014/main" val="20001"/>
                    </a:ext>
                  </a:extLst>
                </a:gridCol>
                <a:gridCol w="1227036">
                  <a:extLst>
                    <a:ext uri="{9D8B030D-6E8A-4147-A177-3AD203B41FA5}">
                      <a16:colId xmlns:a16="http://schemas.microsoft.com/office/drawing/2014/main" val="20002"/>
                    </a:ext>
                  </a:extLst>
                </a:gridCol>
                <a:gridCol w="1022852">
                  <a:extLst>
                    <a:ext uri="{9D8B030D-6E8A-4147-A177-3AD203B41FA5}">
                      <a16:colId xmlns:a16="http://schemas.microsoft.com/office/drawing/2014/main" val="20003"/>
                    </a:ext>
                  </a:extLst>
                </a:gridCol>
                <a:gridCol w="1143813">
                  <a:extLst>
                    <a:ext uri="{9D8B030D-6E8A-4147-A177-3AD203B41FA5}">
                      <a16:colId xmlns:a16="http://schemas.microsoft.com/office/drawing/2014/main" val="20004"/>
                    </a:ext>
                  </a:extLst>
                </a:gridCol>
                <a:gridCol w="1143813">
                  <a:extLst>
                    <a:ext uri="{9D8B030D-6E8A-4147-A177-3AD203B41FA5}">
                      <a16:colId xmlns:a16="http://schemas.microsoft.com/office/drawing/2014/main" val="20005"/>
                    </a:ext>
                  </a:extLst>
                </a:gridCol>
                <a:gridCol w="1292839">
                  <a:extLst>
                    <a:ext uri="{9D8B030D-6E8A-4147-A177-3AD203B41FA5}">
                      <a16:colId xmlns:a16="http://schemas.microsoft.com/office/drawing/2014/main" val="20006"/>
                    </a:ext>
                  </a:extLst>
                </a:gridCol>
                <a:gridCol w="1292839">
                  <a:extLst>
                    <a:ext uri="{9D8B030D-6E8A-4147-A177-3AD203B41FA5}">
                      <a16:colId xmlns:a16="http://schemas.microsoft.com/office/drawing/2014/main" val="20007"/>
                    </a:ext>
                  </a:extLst>
                </a:gridCol>
              </a:tblGrid>
              <a:tr h="1857438">
                <a:tc rowSpan="2">
                  <a:txBody>
                    <a:bodyPr/>
                    <a:lstStyle/>
                    <a:p>
                      <a:pPr marL="0" marR="0" algn="ctr">
                        <a:lnSpc>
                          <a:spcPct val="115000"/>
                        </a:lnSpc>
                        <a:spcBef>
                          <a:spcPts val="0"/>
                        </a:spcBef>
                        <a:spcAft>
                          <a:spcPts val="0"/>
                        </a:spcAft>
                      </a:pPr>
                      <a:r>
                        <a:rPr lang="en-US" sz="2400" dirty="0">
                          <a:effectLst/>
                        </a:rPr>
                        <a:t>S.N.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rowSpan="2">
                  <a:txBody>
                    <a:bodyPr/>
                    <a:lstStyle/>
                    <a:p>
                      <a:pPr marL="0" marR="0" algn="ctr">
                        <a:lnSpc>
                          <a:spcPct val="115000"/>
                        </a:lnSpc>
                        <a:spcBef>
                          <a:spcPts val="0"/>
                        </a:spcBef>
                        <a:spcAft>
                          <a:spcPts val="0"/>
                        </a:spcAft>
                      </a:pPr>
                      <a:r>
                        <a:rPr lang="en-US" sz="2400" dirty="0">
                          <a:effectLst/>
                        </a:rPr>
                        <a:t>Country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gridSpan="2">
                  <a:txBody>
                    <a:bodyPr/>
                    <a:lstStyle/>
                    <a:p>
                      <a:pPr marL="0" marR="0" algn="ctr">
                        <a:lnSpc>
                          <a:spcPct val="115000"/>
                        </a:lnSpc>
                        <a:spcBef>
                          <a:spcPts val="0"/>
                        </a:spcBef>
                        <a:spcAft>
                          <a:spcPts val="0"/>
                        </a:spcAft>
                      </a:pPr>
                      <a:r>
                        <a:rPr lang="en-US" sz="2400" dirty="0">
                          <a:effectLst/>
                        </a:rPr>
                        <a:t>Documented</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hMerge="1">
                  <a:txBody>
                    <a:bodyPr/>
                    <a:lstStyle/>
                    <a:p>
                      <a:endParaRPr lang="en-US"/>
                    </a:p>
                  </a:txBody>
                  <a:tcPr/>
                </a:tc>
                <a:tc gridSpan="2">
                  <a:txBody>
                    <a:bodyPr/>
                    <a:lstStyle/>
                    <a:p>
                      <a:pPr marL="0" marR="0" algn="ctr">
                        <a:lnSpc>
                          <a:spcPct val="115000"/>
                        </a:lnSpc>
                        <a:spcBef>
                          <a:spcPts val="0"/>
                        </a:spcBef>
                        <a:spcAft>
                          <a:spcPts val="0"/>
                        </a:spcAft>
                      </a:pPr>
                      <a:r>
                        <a:rPr lang="en-US" sz="2400" dirty="0">
                          <a:effectLst/>
                        </a:rPr>
                        <a:t>Undocumented</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hMerge="1">
                  <a:txBody>
                    <a:bodyPr/>
                    <a:lstStyle/>
                    <a:p>
                      <a:endParaRPr lang="en-US"/>
                    </a:p>
                  </a:txBody>
                  <a:tcPr/>
                </a:tc>
                <a:tc gridSpan="2">
                  <a:txBody>
                    <a:bodyPr/>
                    <a:lstStyle/>
                    <a:p>
                      <a:pPr marL="0" marR="0" algn="ctr">
                        <a:lnSpc>
                          <a:spcPct val="115000"/>
                        </a:lnSpc>
                        <a:spcBef>
                          <a:spcPts val="0"/>
                        </a:spcBef>
                        <a:spcAft>
                          <a:spcPts val="0"/>
                        </a:spcAft>
                      </a:pPr>
                      <a:r>
                        <a:rPr lang="en-US" sz="2400" dirty="0">
                          <a:effectLst/>
                        </a:rPr>
                        <a:t>Nepali migrant workers who are in detention centers/Jail</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hMerge="1">
                  <a:txBody>
                    <a:bodyPr/>
                    <a:lstStyle/>
                    <a:p>
                      <a:endParaRPr lang="en-US"/>
                    </a:p>
                  </a:txBody>
                  <a:tcPr/>
                </a:tc>
                <a:extLst>
                  <a:ext uri="{0D108BD9-81ED-4DB2-BD59-A6C34878D82A}">
                    <a16:rowId xmlns:a16="http://schemas.microsoft.com/office/drawing/2014/main" val="10000"/>
                  </a:ext>
                </a:extLst>
              </a:tr>
              <a:tr h="369680">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en-US" sz="2000">
                          <a:effectLst/>
                        </a:rPr>
                        <a:t>Male</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2000">
                          <a:effectLst/>
                        </a:rPr>
                        <a:t>Female</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2000" dirty="0">
                          <a:effectLst/>
                        </a:rPr>
                        <a:t>Male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2000" dirty="0">
                          <a:effectLst/>
                        </a:rPr>
                        <a:t>Female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2000">
                          <a:effectLst/>
                        </a:rPr>
                        <a:t>Male</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2000">
                          <a:effectLst/>
                        </a:rPr>
                        <a:t>Female</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1"/>
                  </a:ext>
                </a:extLst>
              </a:tr>
              <a:tr h="369680">
                <a:tc>
                  <a:txBody>
                    <a:bodyPr/>
                    <a:lstStyle/>
                    <a:p>
                      <a:pPr marL="0" marR="0" algn="ctr">
                        <a:lnSpc>
                          <a:spcPct val="115000"/>
                        </a:lnSpc>
                        <a:spcBef>
                          <a:spcPts val="0"/>
                        </a:spcBef>
                        <a:spcAft>
                          <a:spcPts val="0"/>
                        </a:spcAft>
                      </a:pPr>
                      <a:r>
                        <a:rPr lang="en-US" sz="2000">
                          <a:effectLst/>
                        </a:rPr>
                        <a:t>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2000">
                          <a:effectLst/>
                        </a:rPr>
                        <a:t>Qatar</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2000" dirty="0">
                          <a:effectLst/>
                        </a:rPr>
                        <a:t>326000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2000">
                          <a:effectLst/>
                        </a:rPr>
                        <a:t>25000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2000">
                          <a:effectLst/>
                        </a:rPr>
                        <a:t>1200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2000" dirty="0">
                          <a:effectLst/>
                        </a:rPr>
                        <a:t>30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2000">
                          <a:effectLst/>
                        </a:rPr>
                        <a:t>65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2000">
                          <a:effectLst/>
                        </a:rPr>
                        <a:t>30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2"/>
                  </a:ext>
                </a:extLst>
              </a:tr>
              <a:tr h="369680">
                <a:tc>
                  <a:txBody>
                    <a:bodyPr/>
                    <a:lstStyle/>
                    <a:p>
                      <a:pPr marL="0" marR="0" algn="ctr">
                        <a:lnSpc>
                          <a:spcPct val="115000"/>
                        </a:lnSpc>
                        <a:spcBef>
                          <a:spcPts val="0"/>
                        </a:spcBef>
                        <a:spcAft>
                          <a:spcPts val="0"/>
                        </a:spcAft>
                      </a:pPr>
                      <a:r>
                        <a:rPr lang="en-US" sz="2000">
                          <a:effectLst/>
                        </a:rPr>
                        <a:t>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2000">
                          <a:effectLst/>
                        </a:rPr>
                        <a:t>UAE</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2000">
                          <a:effectLst/>
                        </a:rPr>
                        <a:t>230000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2000">
                          <a:effectLst/>
                        </a:rPr>
                        <a:t>90000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2000">
                          <a:effectLst/>
                        </a:rPr>
                        <a:t>12000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2000">
                          <a:effectLst/>
                        </a:rPr>
                        <a:t>1000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2000" dirty="0">
                          <a:effectLst/>
                        </a:rPr>
                        <a:t>150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2000">
                          <a:effectLst/>
                        </a:rPr>
                        <a:t>10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3"/>
                  </a:ext>
                </a:extLst>
              </a:tr>
              <a:tr h="369680">
                <a:tc>
                  <a:txBody>
                    <a:bodyPr/>
                    <a:lstStyle/>
                    <a:p>
                      <a:pPr marL="0" marR="0" algn="ctr">
                        <a:lnSpc>
                          <a:spcPct val="115000"/>
                        </a:lnSpc>
                        <a:spcBef>
                          <a:spcPts val="0"/>
                        </a:spcBef>
                        <a:spcAft>
                          <a:spcPts val="0"/>
                        </a:spcAft>
                      </a:pPr>
                      <a:r>
                        <a:rPr lang="en-US" sz="2000">
                          <a:effectLst/>
                        </a:rPr>
                        <a:t>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2000">
                          <a:effectLst/>
                        </a:rPr>
                        <a:t>Malaysia</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2000">
                          <a:effectLst/>
                        </a:rPr>
                        <a:t>400000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2000">
                          <a:effectLst/>
                        </a:rPr>
                        <a:t>80000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2000">
                          <a:effectLst/>
                        </a:rPr>
                        <a:t>18000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2000">
                          <a:effectLst/>
                        </a:rPr>
                        <a:t>2000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2000" dirty="0">
                          <a:effectLst/>
                        </a:rPr>
                        <a:t>109</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2000">
                          <a:effectLst/>
                        </a:rPr>
                        <a:t>7</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4"/>
                  </a:ext>
                </a:extLst>
              </a:tr>
              <a:tr h="369680">
                <a:tc>
                  <a:txBody>
                    <a:bodyPr/>
                    <a:lstStyle/>
                    <a:p>
                      <a:pPr marL="0" marR="0" algn="ctr">
                        <a:lnSpc>
                          <a:spcPct val="115000"/>
                        </a:lnSpc>
                        <a:spcBef>
                          <a:spcPts val="0"/>
                        </a:spcBef>
                        <a:spcAft>
                          <a:spcPts val="0"/>
                        </a:spcAft>
                      </a:pPr>
                      <a:r>
                        <a:rPr lang="en-US" sz="2000">
                          <a:effectLst/>
                        </a:rPr>
                        <a:t>4</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2000">
                          <a:effectLst/>
                        </a:rPr>
                        <a:t>Saudi Arabia</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2000">
                          <a:effectLst/>
                        </a:rPr>
                        <a:t>299701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2000">
                          <a:effectLst/>
                        </a:rPr>
                        <a:t>5754</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2000">
                          <a:effectLst/>
                        </a:rPr>
                        <a:t>1500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2000">
                          <a:effectLst/>
                        </a:rPr>
                        <a:t>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2000" dirty="0">
                          <a:effectLst/>
                        </a:rPr>
                        <a:t>300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2000">
                          <a:effectLst/>
                        </a:rPr>
                        <a:t>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5"/>
                  </a:ext>
                </a:extLst>
              </a:tr>
              <a:tr h="369680">
                <a:tc>
                  <a:txBody>
                    <a:bodyPr/>
                    <a:lstStyle/>
                    <a:p>
                      <a:pPr marL="0" marR="0" algn="ctr">
                        <a:lnSpc>
                          <a:spcPct val="115000"/>
                        </a:lnSpc>
                        <a:spcBef>
                          <a:spcPts val="0"/>
                        </a:spcBef>
                        <a:spcAft>
                          <a:spcPts val="0"/>
                        </a:spcAft>
                      </a:pPr>
                      <a:r>
                        <a:rPr lang="en-US" sz="2000">
                          <a:effectLst/>
                        </a:rPr>
                        <a:t>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2000">
                          <a:effectLst/>
                        </a:rPr>
                        <a:t>Oman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2000" dirty="0">
                          <a:effectLst/>
                        </a:rPr>
                        <a:t>12000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2000">
                          <a:effectLst/>
                        </a:rPr>
                        <a:t>7000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2000">
                          <a:effectLst/>
                        </a:rPr>
                        <a:t>30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2000">
                          <a:effectLst/>
                        </a:rPr>
                        <a:t>100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2000" dirty="0">
                          <a:effectLst/>
                        </a:rPr>
                        <a:t>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2000" dirty="0">
                          <a:effectLst/>
                        </a:rPr>
                        <a:t>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6"/>
                  </a:ext>
                </a:extLst>
              </a:tr>
              <a:tr h="369680">
                <a:tc>
                  <a:txBody>
                    <a:bodyPr/>
                    <a:lstStyle/>
                    <a:p>
                      <a:pPr marL="0" marR="0" algn="ctr">
                        <a:lnSpc>
                          <a:spcPct val="115000"/>
                        </a:lnSpc>
                        <a:spcBef>
                          <a:spcPts val="0"/>
                        </a:spcBef>
                        <a:spcAft>
                          <a:spcPts val="0"/>
                        </a:spcAft>
                      </a:pPr>
                      <a:r>
                        <a:rPr lang="en-US" sz="2000">
                          <a:effectLst/>
                        </a:rPr>
                        <a:t>6</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2000">
                          <a:effectLst/>
                        </a:rPr>
                        <a:t>Kuwait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2000" dirty="0">
                          <a:effectLst/>
                        </a:rPr>
                        <a:t>45000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2000">
                          <a:effectLst/>
                        </a:rPr>
                        <a:t>20000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2000">
                          <a:effectLst/>
                        </a:rPr>
                        <a:t>250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2000">
                          <a:effectLst/>
                        </a:rPr>
                        <a:t>4750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2000">
                          <a:effectLst/>
                        </a:rPr>
                        <a:t>46</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2000" dirty="0">
                          <a:effectLst/>
                        </a:rPr>
                        <a:t>34</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7"/>
                  </a:ext>
                </a:extLst>
              </a:tr>
              <a:tr h="369680">
                <a:tc>
                  <a:txBody>
                    <a:bodyPr/>
                    <a:lstStyle/>
                    <a:p>
                      <a:pPr marL="0" marR="0" algn="ctr">
                        <a:lnSpc>
                          <a:spcPct val="115000"/>
                        </a:lnSpc>
                        <a:spcBef>
                          <a:spcPts val="0"/>
                        </a:spcBef>
                        <a:spcAft>
                          <a:spcPts val="0"/>
                        </a:spcAft>
                      </a:pPr>
                      <a:r>
                        <a:rPr lang="en-US" sz="2000">
                          <a:effectLst/>
                        </a:rPr>
                        <a:t>7</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2000">
                          <a:effectLst/>
                        </a:rPr>
                        <a:t>Bahrain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2000" dirty="0">
                          <a:effectLst/>
                        </a:rPr>
                        <a:t>30000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2000">
                          <a:effectLst/>
                        </a:rPr>
                        <a:t>5000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2000">
                          <a:effectLst/>
                        </a:rPr>
                        <a:t>75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2000">
                          <a:effectLst/>
                        </a:rPr>
                        <a:t>25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2000">
                          <a:effectLst/>
                        </a:rPr>
                        <a:t>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2000" dirty="0">
                          <a:effectLst/>
                        </a:rPr>
                        <a:t>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8"/>
                  </a:ext>
                </a:extLst>
              </a:tr>
              <a:tr h="369680">
                <a:tc gridSpan="2">
                  <a:txBody>
                    <a:bodyPr/>
                    <a:lstStyle/>
                    <a:p>
                      <a:pPr marL="0" marR="0" algn="ctr">
                        <a:lnSpc>
                          <a:spcPct val="115000"/>
                        </a:lnSpc>
                        <a:spcBef>
                          <a:spcPts val="0"/>
                        </a:spcBef>
                        <a:spcAft>
                          <a:spcPts val="0"/>
                        </a:spcAft>
                      </a:pPr>
                      <a:r>
                        <a:rPr lang="en-US" sz="2000">
                          <a:effectLst/>
                        </a:rPr>
                        <a:t>Total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hMerge="1">
                  <a:txBody>
                    <a:bodyPr/>
                    <a:lstStyle/>
                    <a:p>
                      <a:endParaRPr lang="en-US"/>
                    </a:p>
                  </a:txBody>
                  <a:tcPr/>
                </a:tc>
                <a:tc>
                  <a:txBody>
                    <a:bodyPr/>
                    <a:lstStyle/>
                    <a:p>
                      <a:pPr marL="0" marR="0" algn="ctr">
                        <a:lnSpc>
                          <a:spcPct val="115000"/>
                        </a:lnSpc>
                        <a:spcBef>
                          <a:spcPts val="0"/>
                        </a:spcBef>
                        <a:spcAft>
                          <a:spcPts val="0"/>
                        </a:spcAft>
                      </a:pPr>
                      <a:r>
                        <a:rPr lang="en-US" sz="2000">
                          <a:effectLst/>
                        </a:rPr>
                        <a:t>1342701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000">
                          <a:effectLst/>
                        </a:rPr>
                        <a:t>232754</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000">
                          <a:effectLst/>
                        </a:rPr>
                        <a:t>33055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000">
                          <a:effectLst/>
                        </a:rPr>
                        <a:t>7905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000">
                          <a:effectLst/>
                        </a:rPr>
                        <a:t>672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000" dirty="0">
                          <a:effectLst/>
                        </a:rPr>
                        <a:t>81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9"/>
                  </a:ext>
                </a:extLst>
              </a:tr>
            </a:tbl>
          </a:graphicData>
        </a:graphic>
      </p:graphicFrame>
      <p:sp>
        <p:nvSpPr>
          <p:cNvPr id="4" name="Footer Placeholder 3"/>
          <p:cNvSpPr>
            <a:spLocks noGrp="1"/>
          </p:cNvSpPr>
          <p:nvPr>
            <p:ph type="ftr" sz="quarter" idx="11"/>
          </p:nvPr>
        </p:nvSpPr>
        <p:spPr/>
        <p:txBody>
          <a:bodyPr/>
          <a:lstStyle/>
          <a:p>
            <a:r>
              <a:rPr lang="en-US" smtClean="0"/>
              <a:t>NRNA-ICC-Department of Foreign Employment and Welfare of NRN's</a:t>
            </a:r>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143099" cy="1150720"/>
          </a:xfrm>
          <a:prstGeom prst="rect">
            <a:avLst/>
          </a:prstGeom>
        </p:spPr>
      </p:pic>
    </p:spTree>
    <p:extLst>
      <p:ext uri="{BB962C8B-B14F-4D97-AF65-F5344CB8AC3E}">
        <p14:creationId xmlns:p14="http://schemas.microsoft.com/office/powerpoint/2010/main" val="41710470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206366903"/>
              </p:ext>
            </p:extLst>
          </p:nvPr>
        </p:nvGraphicFramePr>
        <p:xfrm>
          <a:off x="838200" y="819150"/>
          <a:ext cx="10515600" cy="53578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p:cNvSpPr>
            <a:spLocks noGrp="1"/>
          </p:cNvSpPr>
          <p:nvPr>
            <p:ph type="ftr" sz="quarter" idx="11"/>
          </p:nvPr>
        </p:nvSpPr>
        <p:spPr/>
        <p:txBody>
          <a:bodyPr/>
          <a:lstStyle/>
          <a:p>
            <a:r>
              <a:rPr lang="en-US" smtClean="0"/>
              <a:t>NRNA-ICC Department of Foreign Employent and Welfare of NRN's</a:t>
            </a:r>
            <a:endParaRPr lang="en-US"/>
          </a:p>
        </p:txBody>
      </p:sp>
    </p:spTree>
    <p:extLst>
      <p:ext uri="{BB962C8B-B14F-4D97-AF65-F5344CB8AC3E}">
        <p14:creationId xmlns:p14="http://schemas.microsoft.com/office/powerpoint/2010/main" val="25310620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823653"/>
            <a:ext cx="10515600" cy="1325563"/>
          </a:xfrm>
        </p:spPr>
        <p:txBody>
          <a:bodyPr/>
          <a:lstStyle/>
          <a:p>
            <a:pPr algn="ctr"/>
            <a:r>
              <a:rPr lang="en-US" dirty="0" smtClean="0"/>
              <a:t/>
            </a:r>
            <a:br>
              <a:rPr lang="en-US" dirty="0" smtClean="0"/>
            </a:br>
            <a:r>
              <a:rPr lang="en-US" dirty="0" smtClean="0"/>
              <a:t>Some Glimpses of Program Initiatives</a:t>
            </a:r>
            <a:endParaRPr lang="en-US" dirty="0"/>
          </a:p>
        </p:txBody>
      </p:sp>
      <p:sp>
        <p:nvSpPr>
          <p:cNvPr id="4" name="Footer Placeholder 3"/>
          <p:cNvSpPr>
            <a:spLocks noGrp="1"/>
          </p:cNvSpPr>
          <p:nvPr>
            <p:ph type="ftr" sz="quarter" idx="11"/>
          </p:nvPr>
        </p:nvSpPr>
        <p:spPr>
          <a:xfrm>
            <a:off x="3810000" y="6118225"/>
            <a:ext cx="4343400" cy="365125"/>
          </a:xfrm>
        </p:spPr>
        <p:txBody>
          <a:bodyPr/>
          <a:lstStyle/>
          <a:p>
            <a:r>
              <a:rPr lang="en-US" smtClean="0"/>
              <a:t>NRNA-ICC Department of Foreign Employent and Welfare of NRN's</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143099" cy="1150720"/>
          </a:xfrm>
          <a:prstGeom prst="rect">
            <a:avLst/>
          </a:prstGeom>
        </p:spPr>
      </p:pic>
    </p:spTree>
    <p:extLst>
      <p:ext uri="{BB962C8B-B14F-4D97-AF65-F5344CB8AC3E}">
        <p14:creationId xmlns:p14="http://schemas.microsoft.com/office/powerpoint/2010/main" val="42622850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Food Provided by team UAE in UAE.jpeg"/>
          <p:cNvPicPr>
            <a:picLocks noGrp="1" noChangeAspect="1"/>
          </p:cNvPicPr>
          <p:nvPr>
            <p:ph idx="1"/>
          </p:nvPr>
        </p:nvPicPr>
        <p:blipFill>
          <a:blip r:embed="rId2"/>
          <a:stretch>
            <a:fillRect/>
          </a:stretch>
        </p:blipFill>
        <p:spPr>
          <a:xfrm>
            <a:off x="4572000" y="457200"/>
            <a:ext cx="2514600" cy="2233136"/>
          </a:xfrm>
        </p:spPr>
      </p:pic>
      <p:pic>
        <p:nvPicPr>
          <p:cNvPr id="5" name="Picture 4" descr="Receiving food from team NRNA at UAE.jpeg"/>
          <p:cNvPicPr>
            <a:picLocks noChangeAspect="1"/>
          </p:cNvPicPr>
          <p:nvPr/>
        </p:nvPicPr>
        <p:blipFill>
          <a:blip r:embed="rId3" cstate="print"/>
          <a:stretch>
            <a:fillRect/>
          </a:stretch>
        </p:blipFill>
        <p:spPr>
          <a:xfrm>
            <a:off x="1752600" y="457200"/>
            <a:ext cx="2667000" cy="2219980"/>
          </a:xfrm>
          <a:prstGeom prst="rect">
            <a:avLst/>
          </a:prstGeom>
        </p:spPr>
      </p:pic>
      <p:pic>
        <p:nvPicPr>
          <p:cNvPr id="7" name="Picture 6" descr="Fatta bahadur khadka Return from UAE 02.jpeg"/>
          <p:cNvPicPr>
            <a:picLocks noChangeAspect="1"/>
          </p:cNvPicPr>
          <p:nvPr/>
        </p:nvPicPr>
        <p:blipFill>
          <a:blip r:embed="rId4" cstate="print"/>
          <a:stretch>
            <a:fillRect/>
          </a:stretch>
        </p:blipFill>
        <p:spPr>
          <a:xfrm>
            <a:off x="7239000" y="480536"/>
            <a:ext cx="2946400" cy="2209800"/>
          </a:xfrm>
          <a:prstGeom prst="rect">
            <a:avLst/>
          </a:prstGeom>
        </p:spPr>
      </p:pic>
      <p:pic>
        <p:nvPicPr>
          <p:cNvPr id="9" name="Content Placeholder 11" descr="4 female migrant workers retrunees from Kuwait 03.jpeg"/>
          <p:cNvPicPr>
            <a:picLocks noChangeAspect="1"/>
          </p:cNvPicPr>
          <p:nvPr/>
        </p:nvPicPr>
        <p:blipFill>
          <a:blip r:embed="rId5" cstate="print"/>
          <a:stretch>
            <a:fillRect/>
          </a:stretch>
        </p:blipFill>
        <p:spPr>
          <a:xfrm>
            <a:off x="1752600" y="3200400"/>
            <a:ext cx="2743200" cy="2286000"/>
          </a:xfrm>
          <a:prstGeom prst="rect">
            <a:avLst/>
          </a:prstGeom>
        </p:spPr>
      </p:pic>
      <p:pic>
        <p:nvPicPr>
          <p:cNvPr id="10" name="Content Placeholder 6" descr="IMG-20210222-WA0011.jpg"/>
          <p:cNvPicPr>
            <a:picLocks noChangeAspect="1"/>
          </p:cNvPicPr>
          <p:nvPr/>
        </p:nvPicPr>
        <p:blipFill>
          <a:blip r:embed="rId6" cstate="print"/>
          <a:stretch>
            <a:fillRect/>
          </a:stretch>
        </p:blipFill>
        <p:spPr>
          <a:xfrm>
            <a:off x="4572000" y="3198336"/>
            <a:ext cx="2791790" cy="2288064"/>
          </a:xfrm>
          <a:prstGeom prst="rect">
            <a:avLst/>
          </a:prstGeom>
        </p:spPr>
      </p:pic>
      <p:pic>
        <p:nvPicPr>
          <p:cNvPr id="13" name="Picture 12" descr="IMG-20210212-WA0005.jpg"/>
          <p:cNvPicPr>
            <a:picLocks noChangeAspect="1"/>
          </p:cNvPicPr>
          <p:nvPr/>
        </p:nvPicPr>
        <p:blipFill>
          <a:blip r:embed="rId7" cstate="print"/>
          <a:stretch>
            <a:fillRect/>
          </a:stretch>
        </p:blipFill>
        <p:spPr>
          <a:xfrm>
            <a:off x="7439990" y="3198336"/>
            <a:ext cx="2819400" cy="2288064"/>
          </a:xfrm>
          <a:prstGeom prst="rect">
            <a:avLst/>
          </a:prstGeom>
        </p:spPr>
      </p:pic>
      <p:sp>
        <p:nvSpPr>
          <p:cNvPr id="2" name="Footer Placeholder 1"/>
          <p:cNvSpPr>
            <a:spLocks noGrp="1"/>
          </p:cNvSpPr>
          <p:nvPr>
            <p:ph type="ftr" sz="quarter" idx="11"/>
          </p:nvPr>
        </p:nvSpPr>
        <p:spPr/>
        <p:txBody>
          <a:bodyPr/>
          <a:lstStyle/>
          <a:p>
            <a:r>
              <a:rPr lang="en-US" smtClean="0"/>
              <a:t>NRNA-ICC Department of Foreign Employent and Welfare of NRN's</a:t>
            </a:r>
            <a:endParaRPr lang="en-US"/>
          </a:p>
        </p:txBody>
      </p:sp>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143099" cy="1150720"/>
          </a:xfrm>
          <a:prstGeom prst="rect">
            <a:avLst/>
          </a:prstGeom>
        </p:spPr>
      </p:pic>
    </p:spTree>
    <p:extLst>
      <p:ext uri="{BB962C8B-B14F-4D97-AF65-F5344CB8AC3E}">
        <p14:creationId xmlns:p14="http://schemas.microsoft.com/office/powerpoint/2010/main" val="38763020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584285" y="224284"/>
            <a:ext cx="3922142" cy="2941607"/>
          </a:xfr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8875" y="3517419"/>
            <a:ext cx="4047486" cy="2661249"/>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4285" y="3693183"/>
            <a:ext cx="3922142" cy="2661249"/>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49969" y="224285"/>
            <a:ext cx="3916392" cy="2941607"/>
          </a:xfrm>
          <a:prstGeom prst="rect">
            <a:avLst/>
          </a:prstGeom>
        </p:spPr>
      </p:pic>
      <p:sp>
        <p:nvSpPr>
          <p:cNvPr id="11" name="Footer Placeholder 10"/>
          <p:cNvSpPr>
            <a:spLocks noGrp="1"/>
          </p:cNvSpPr>
          <p:nvPr>
            <p:ph type="ftr" sz="quarter" idx="11"/>
          </p:nvPr>
        </p:nvSpPr>
        <p:spPr>
          <a:xfrm>
            <a:off x="3922142" y="6530196"/>
            <a:ext cx="4730152" cy="365125"/>
          </a:xfrm>
        </p:spPr>
        <p:txBody>
          <a:bodyPr/>
          <a:lstStyle/>
          <a:p>
            <a:r>
              <a:rPr lang="en-US" dirty="0" smtClean="0"/>
              <a:t>NRNA-ICC Department of Foreign </a:t>
            </a:r>
            <a:r>
              <a:rPr lang="en-US" dirty="0" err="1" smtClean="0"/>
              <a:t>Employent</a:t>
            </a:r>
            <a:r>
              <a:rPr lang="en-US" dirty="0" smtClean="0"/>
              <a:t> and Welfare of NRN's</a:t>
            </a:r>
            <a:endParaRPr lang="en-US" dirty="0"/>
          </a:p>
        </p:txBody>
      </p:sp>
    </p:spTree>
    <p:extLst>
      <p:ext uri="{BB962C8B-B14F-4D97-AF65-F5344CB8AC3E}">
        <p14:creationId xmlns:p14="http://schemas.microsoft.com/office/powerpoint/2010/main" val="25937253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7573992" y="3807705"/>
            <a:ext cx="4429905" cy="3261503"/>
          </a:xfrm>
          <a:prstGeom prst="rect">
            <a:avLst/>
          </a:prstGeom>
        </p:spPr>
      </p:pic>
      <p:pic>
        <p:nvPicPr>
          <p:cNvPr id="9" name="Picture 8"/>
          <p:cNvPicPr>
            <a:picLocks noChangeAspect="1"/>
          </p:cNvPicPr>
          <p:nvPr/>
        </p:nvPicPr>
        <p:blipFill>
          <a:blip r:embed="rId4"/>
          <a:stretch>
            <a:fillRect/>
          </a:stretch>
        </p:blipFill>
        <p:spPr>
          <a:xfrm>
            <a:off x="1262567" y="472617"/>
            <a:ext cx="2403659" cy="3086540"/>
          </a:xfrm>
          <a:prstGeom prst="rect">
            <a:avLst/>
          </a:prstGeom>
        </p:spPr>
      </p:pic>
      <p:pic>
        <p:nvPicPr>
          <p:cNvPr id="1026" name="Picture 2" descr="नेपाली ‘साथी’ मिलेर मलेसियामा खुट्टा काटिदिए, धीरेन्द्रका सबै सपना टुटे"/>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0204" y="3745994"/>
            <a:ext cx="6123323" cy="3209156"/>
          </a:xfrm>
          <a:prstGeom prst="rect">
            <a:avLst/>
          </a:prstGeom>
          <a:noFill/>
          <a:extLst>
            <a:ext uri="{909E8E84-426E-40DD-AFC4-6F175D3DCCD1}">
              <a14:hiddenFill xmlns:a14="http://schemas.microsoft.com/office/drawing/2010/main">
                <a:solidFill>
                  <a:srgbClr val="FFFFFF"/>
                </a:solidFill>
              </a14:hiddenFill>
            </a:ext>
          </a:extLst>
        </p:spPr>
      </p:pic>
      <p:pic>
        <p:nvPicPr>
          <p:cNvPr id="3" name="Content Placeholder 2"/>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3666226" y="475668"/>
            <a:ext cx="3907766" cy="3083489"/>
          </a:xfrm>
        </p:spPr>
      </p:pic>
      <p:pic>
        <p:nvPicPr>
          <p:cNvPr id="10" name="Picture 9"/>
          <p:cNvPicPr/>
          <p:nvPr/>
        </p:nvPicPr>
        <p:blipFill>
          <a:blip r:embed="rId7"/>
          <a:stretch>
            <a:fillRect/>
          </a:stretch>
        </p:blipFill>
        <p:spPr>
          <a:xfrm>
            <a:off x="7762094" y="472617"/>
            <a:ext cx="4429905" cy="3048157"/>
          </a:xfrm>
          <a:prstGeom prst="rect">
            <a:avLst/>
          </a:prstGeom>
        </p:spPr>
      </p:pic>
      <p:sp>
        <p:nvSpPr>
          <p:cNvPr id="11" name="Footer Placeholder 3"/>
          <p:cNvSpPr>
            <a:spLocks noGrp="1"/>
          </p:cNvSpPr>
          <p:nvPr>
            <p:ph type="ftr" sz="quarter" idx="11"/>
          </p:nvPr>
        </p:nvSpPr>
        <p:spPr>
          <a:xfrm>
            <a:off x="3779807" y="6492875"/>
            <a:ext cx="4941498" cy="365125"/>
          </a:xfrm>
        </p:spPr>
        <p:txBody>
          <a:bodyPr/>
          <a:lstStyle/>
          <a:p>
            <a:r>
              <a:rPr lang="en-US" sz="1100" b="1" smtClean="0"/>
              <a:t>NRNA-ICC Department of Foreign Employent and Welfare of NRN's</a:t>
            </a:r>
            <a:endParaRPr lang="en-US" sz="1100" b="1" dirty="0"/>
          </a:p>
        </p:txBody>
      </p:sp>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143099" cy="1150720"/>
          </a:xfrm>
          <a:prstGeom prst="rect">
            <a:avLst/>
          </a:prstGeom>
        </p:spPr>
      </p:pic>
    </p:spTree>
    <p:extLst>
      <p:ext uri="{BB962C8B-B14F-4D97-AF65-F5344CB8AC3E}">
        <p14:creationId xmlns:p14="http://schemas.microsoft.com/office/powerpoint/2010/main" val="31921843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6748" y="-835823"/>
            <a:ext cx="5801784" cy="4351338"/>
          </a:xfrm>
          <a:prstGeom prst="rect">
            <a:avLst/>
          </a:prstGeom>
        </p:spPr>
      </p:pic>
      <p:pic>
        <p:nvPicPr>
          <p:cNvPr id="5" name="Picture 4"/>
          <p:cNvPicPr>
            <a:picLocks noChangeAspect="1"/>
          </p:cNvPicPr>
          <p:nvPr/>
        </p:nvPicPr>
        <p:blipFill>
          <a:blip r:embed="rId3"/>
          <a:stretch>
            <a:fillRect/>
          </a:stretch>
        </p:blipFill>
        <p:spPr>
          <a:xfrm>
            <a:off x="5801784" y="-683422"/>
            <a:ext cx="6166098" cy="4351338"/>
          </a:xfrm>
          <a:prstGeom prst="rect">
            <a:avLst/>
          </a:prstGeom>
        </p:spPr>
      </p:pic>
      <p:pic>
        <p:nvPicPr>
          <p:cNvPr id="8" name="Picture 7"/>
          <p:cNvPicPr/>
          <p:nvPr/>
        </p:nvPicPr>
        <p:blipFill>
          <a:blip r:embed="rId4"/>
          <a:stretch>
            <a:fillRect/>
          </a:stretch>
        </p:blipFill>
        <p:spPr>
          <a:xfrm>
            <a:off x="56748" y="3012140"/>
            <a:ext cx="5620871" cy="3263153"/>
          </a:xfrm>
          <a:prstGeom prst="rect">
            <a:avLst/>
          </a:prstGeom>
        </p:spPr>
      </p:pic>
      <p:pic>
        <p:nvPicPr>
          <p:cNvPr id="2" name="Picture 1"/>
          <p:cNvPicPr>
            <a:picLocks noChangeAspect="1"/>
          </p:cNvPicPr>
          <p:nvPr/>
        </p:nvPicPr>
        <p:blipFill>
          <a:blip r:embed="rId5"/>
          <a:stretch>
            <a:fillRect/>
          </a:stretch>
        </p:blipFill>
        <p:spPr>
          <a:xfrm>
            <a:off x="5573694" y="3012139"/>
            <a:ext cx="6394188" cy="3263153"/>
          </a:xfrm>
          <a:prstGeom prst="rect">
            <a:avLst/>
          </a:prstGeom>
        </p:spPr>
      </p:pic>
      <p:sp>
        <p:nvSpPr>
          <p:cNvPr id="6" name="Footer Placeholder 3"/>
          <p:cNvSpPr>
            <a:spLocks noGrp="1"/>
          </p:cNvSpPr>
          <p:nvPr>
            <p:ph type="ftr" sz="quarter" idx="11"/>
          </p:nvPr>
        </p:nvSpPr>
        <p:spPr>
          <a:xfrm>
            <a:off x="4038600" y="6356350"/>
            <a:ext cx="4941498" cy="365125"/>
          </a:xfrm>
        </p:spPr>
        <p:txBody>
          <a:bodyPr/>
          <a:lstStyle/>
          <a:p>
            <a:r>
              <a:rPr lang="en-US" sz="1100" b="1" smtClean="0"/>
              <a:t>NRNA-ICC Department of Foreign Employent and Welfare of NRN's</a:t>
            </a:r>
            <a:endParaRPr lang="en-US" sz="1100" b="1" dirty="0"/>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1872" y="-129396"/>
            <a:ext cx="1143099" cy="1150720"/>
          </a:xfrm>
          <a:prstGeom prst="rect">
            <a:avLst/>
          </a:prstGeom>
        </p:spPr>
      </p:pic>
    </p:spTree>
    <p:extLst>
      <p:ext uri="{BB962C8B-B14F-4D97-AF65-F5344CB8AC3E}">
        <p14:creationId xmlns:p14="http://schemas.microsoft.com/office/powerpoint/2010/main" val="26114027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31165" y="1042117"/>
            <a:ext cx="3657616" cy="2746376"/>
          </a:xfrm>
        </p:spPr>
      </p:pic>
      <p:sp>
        <p:nvSpPr>
          <p:cNvPr id="4" name="Footer Placeholder 3"/>
          <p:cNvSpPr>
            <a:spLocks noGrp="1"/>
          </p:cNvSpPr>
          <p:nvPr>
            <p:ph type="ftr" sz="quarter" idx="11"/>
          </p:nvPr>
        </p:nvSpPr>
        <p:spPr>
          <a:xfrm>
            <a:off x="4038600" y="6356350"/>
            <a:ext cx="4941498" cy="365125"/>
          </a:xfrm>
        </p:spPr>
        <p:txBody>
          <a:bodyPr/>
          <a:lstStyle/>
          <a:p>
            <a:r>
              <a:rPr lang="en-US" sz="1100" b="1" smtClean="0"/>
              <a:t>NRNA-ICC Department of Foreign Employent and Welfare of NRN's</a:t>
            </a:r>
            <a:endParaRPr lang="en-US" sz="1100" b="1"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2159" y="1042117"/>
            <a:ext cx="3930770" cy="2746376"/>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311" y="4061724"/>
            <a:ext cx="3657615" cy="2294626"/>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98308" y="4094686"/>
            <a:ext cx="3930770" cy="2228702"/>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20023" y="1071382"/>
            <a:ext cx="3634485" cy="2829973"/>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92527" y="4094686"/>
            <a:ext cx="3599473" cy="2047545"/>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143099" cy="1150720"/>
          </a:xfrm>
          <a:prstGeom prst="rect">
            <a:avLst/>
          </a:prstGeom>
        </p:spPr>
      </p:pic>
    </p:spTree>
    <p:extLst>
      <p:ext uri="{BB962C8B-B14F-4D97-AF65-F5344CB8AC3E}">
        <p14:creationId xmlns:p14="http://schemas.microsoft.com/office/powerpoint/2010/main" val="4858667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34219" y="1095556"/>
            <a:ext cx="9144000" cy="3071002"/>
          </a:xfrm>
        </p:spPr>
        <p:txBody>
          <a:bodyPr/>
          <a:lstStyle/>
          <a:p>
            <a:endParaRPr lang="en-US" dirty="0" smtClean="0"/>
          </a:p>
          <a:p>
            <a:endParaRPr lang="en-US" dirty="0"/>
          </a:p>
          <a:p>
            <a:endParaRPr lang="en-US" dirty="0" smtClean="0"/>
          </a:p>
          <a:p>
            <a:r>
              <a:rPr lang="en-US" sz="4000" dirty="0" smtClean="0"/>
              <a:t>Thank You !!!</a:t>
            </a:r>
            <a:endParaRPr lang="en-US" sz="4000" dirty="0"/>
          </a:p>
          <a:p>
            <a:endParaRPr lang="en-US" dirty="0"/>
          </a:p>
        </p:txBody>
      </p:sp>
      <p:sp>
        <p:nvSpPr>
          <p:cNvPr id="2" name="Footer Placeholder 1"/>
          <p:cNvSpPr>
            <a:spLocks noGrp="1"/>
          </p:cNvSpPr>
          <p:nvPr>
            <p:ph type="ftr" sz="quarter" idx="11"/>
          </p:nvPr>
        </p:nvSpPr>
        <p:spPr/>
        <p:txBody>
          <a:bodyPr/>
          <a:lstStyle/>
          <a:p>
            <a:r>
              <a:rPr lang="en-US" smtClean="0"/>
              <a:t>NRNA-ICC Department of Foreign Employent and Welfare of NRN's</a:t>
            </a: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143099" cy="1150720"/>
          </a:xfrm>
          <a:prstGeom prst="rect">
            <a:avLst/>
          </a:prstGeom>
        </p:spPr>
      </p:pic>
    </p:spTree>
    <p:extLst>
      <p:ext uri="{BB962C8B-B14F-4D97-AF65-F5344CB8AC3E}">
        <p14:creationId xmlns:p14="http://schemas.microsoft.com/office/powerpoint/2010/main" val="14721225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Objectives of the Program</a:t>
            </a:r>
            <a:endParaRPr lang="en-US" b="1" dirty="0"/>
          </a:p>
        </p:txBody>
      </p:sp>
      <p:sp>
        <p:nvSpPr>
          <p:cNvPr id="3" name="Content Placeholder 2"/>
          <p:cNvSpPr>
            <a:spLocks noGrp="1"/>
          </p:cNvSpPr>
          <p:nvPr>
            <p:ph idx="1"/>
          </p:nvPr>
        </p:nvSpPr>
        <p:spPr/>
        <p:txBody>
          <a:bodyPr/>
          <a:lstStyle/>
          <a:p>
            <a:pPr lvl="0" algn="just"/>
            <a:r>
              <a:rPr lang="en-US" dirty="0"/>
              <a:t>To support Nepali </a:t>
            </a:r>
            <a:r>
              <a:rPr lang="en-US" dirty="0" smtClean="0"/>
              <a:t>Diplomatic Missions </a:t>
            </a:r>
            <a:r>
              <a:rPr lang="en-US" dirty="0"/>
              <a:t>in </a:t>
            </a:r>
            <a:r>
              <a:rPr lang="en-US" dirty="0" smtClean="0"/>
              <a:t>major Middle East destination </a:t>
            </a:r>
            <a:r>
              <a:rPr lang="en-US" dirty="0"/>
              <a:t>Countries and Malaysia to strengthen their capacity to provide effective consular services to Nepali migrant workers impacted by </a:t>
            </a:r>
            <a:r>
              <a:rPr lang="en-US" dirty="0" smtClean="0"/>
              <a:t>COVID-19</a:t>
            </a:r>
          </a:p>
          <a:p>
            <a:pPr lvl="0" algn="just"/>
            <a:r>
              <a:rPr lang="en-US" dirty="0" smtClean="0"/>
              <a:t>To </a:t>
            </a:r>
            <a:r>
              <a:rPr lang="en-US" dirty="0"/>
              <a:t>provide legal/paralegal assistance and short term shelter support for the Nepali migrant workers most vulnerable from the COVID-19 and </a:t>
            </a:r>
          </a:p>
          <a:p>
            <a:pPr lvl="0" algn="just"/>
            <a:r>
              <a:rPr lang="en-US" dirty="0"/>
              <a:t>To support Government of Nepal in providing safe and secure transit services to returning Nepali migrant workers back in Nepal.</a:t>
            </a:r>
          </a:p>
          <a:p>
            <a:pPr marL="0" indent="0">
              <a:buNone/>
            </a:pPr>
            <a:endParaRPr lang="en-US" dirty="0"/>
          </a:p>
        </p:txBody>
      </p:sp>
      <p:sp>
        <p:nvSpPr>
          <p:cNvPr id="4" name="Footer Placeholder 3"/>
          <p:cNvSpPr>
            <a:spLocks noGrp="1"/>
          </p:cNvSpPr>
          <p:nvPr>
            <p:ph type="ftr" sz="quarter" idx="11"/>
          </p:nvPr>
        </p:nvSpPr>
        <p:spPr/>
        <p:txBody>
          <a:bodyPr/>
          <a:lstStyle/>
          <a:p>
            <a:r>
              <a:rPr lang="en-US" smtClean="0"/>
              <a:t>NRNA-ICC-Department of Foreign Employment and Welfare of NRN's</a:t>
            </a:r>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143099" cy="1150720"/>
          </a:xfrm>
          <a:prstGeom prst="rect">
            <a:avLst/>
          </a:prstGeom>
        </p:spPr>
      </p:pic>
    </p:spTree>
    <p:extLst>
      <p:ext uri="{BB962C8B-B14F-4D97-AF65-F5344CB8AC3E}">
        <p14:creationId xmlns:p14="http://schemas.microsoft.com/office/powerpoint/2010/main" val="3130376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Program Management Structure</a:t>
            </a:r>
            <a:endParaRPr lang="en-US" b="1" dirty="0"/>
          </a:p>
        </p:txBody>
      </p:sp>
      <p:sp>
        <p:nvSpPr>
          <p:cNvPr id="3" name="Content Placeholder 2"/>
          <p:cNvSpPr>
            <a:spLocks noGrp="1"/>
          </p:cNvSpPr>
          <p:nvPr>
            <p:ph idx="1"/>
          </p:nvPr>
        </p:nvSpPr>
        <p:spPr>
          <a:xfrm>
            <a:off x="838200" y="1825624"/>
            <a:ext cx="10515600" cy="4954737"/>
          </a:xfrm>
        </p:spPr>
        <p:txBody>
          <a:bodyPr/>
          <a:lstStyle/>
          <a:p>
            <a:pPr marL="0" lvl="0" indent="0">
              <a:buNone/>
            </a:pPr>
            <a:endParaRPr lang="en-US" dirty="0">
              <a:latin typeface="Preeti" pitchFamily="2" charset="0"/>
            </a:endParaRPr>
          </a:p>
          <a:p>
            <a:pPr marL="0" indent="0">
              <a:buNone/>
            </a:pPr>
            <a:endParaRPr lang="en-US" dirty="0"/>
          </a:p>
        </p:txBody>
      </p:sp>
      <p:graphicFrame>
        <p:nvGraphicFramePr>
          <p:cNvPr id="4" name="Diagram 3"/>
          <p:cNvGraphicFramePr/>
          <p:nvPr>
            <p:extLst>
              <p:ext uri="{D42A27DB-BD31-4B8C-83A1-F6EECF244321}">
                <p14:modId xmlns:p14="http://schemas.microsoft.com/office/powerpoint/2010/main" val="2978025158"/>
              </p:ext>
            </p:extLst>
          </p:nvPr>
        </p:nvGraphicFramePr>
        <p:xfrm>
          <a:off x="718005" y="1825625"/>
          <a:ext cx="10781006" cy="40081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6" name="Straight Arrow Connector 5"/>
          <p:cNvCxnSpPr/>
          <p:nvPr/>
        </p:nvCxnSpPr>
        <p:spPr>
          <a:xfrm>
            <a:off x="7841411" y="3804249"/>
            <a:ext cx="353683" cy="862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5" name="Footer Placeholder 4"/>
          <p:cNvSpPr>
            <a:spLocks noGrp="1"/>
          </p:cNvSpPr>
          <p:nvPr>
            <p:ph type="ftr" sz="quarter" idx="11"/>
          </p:nvPr>
        </p:nvSpPr>
        <p:spPr/>
        <p:txBody>
          <a:bodyPr/>
          <a:lstStyle/>
          <a:p>
            <a:r>
              <a:rPr lang="en-US" smtClean="0"/>
              <a:t>NRNA-ICC Department of Foreign Employent and Welfare of NRN's</a:t>
            </a:r>
            <a:endParaRPr lang="en-US"/>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143099" cy="1150720"/>
          </a:xfrm>
          <a:prstGeom prst="rect">
            <a:avLst/>
          </a:prstGeom>
        </p:spPr>
      </p:pic>
    </p:spTree>
    <p:extLst>
      <p:ext uri="{BB962C8B-B14F-4D97-AF65-F5344CB8AC3E}">
        <p14:creationId xmlns:p14="http://schemas.microsoft.com/office/powerpoint/2010/main" val="32770857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3500" y="129669"/>
            <a:ext cx="10020300" cy="891382"/>
          </a:xfrm>
        </p:spPr>
        <p:txBody>
          <a:bodyPr>
            <a:normAutofit fontScale="90000"/>
          </a:bodyPr>
          <a:lstStyle/>
          <a:p>
            <a:pPr algn="ctr"/>
            <a:r>
              <a:rPr lang="en-US" sz="4000" b="1" dirty="0" smtClean="0"/>
              <a:t>      </a:t>
            </a:r>
            <a:r>
              <a:rPr lang="en-US" sz="3600" b="1" dirty="0" smtClean="0"/>
              <a:t>Communications with </a:t>
            </a:r>
            <a:r>
              <a:rPr lang="en-US" sz="3600" b="1" dirty="0" err="1" smtClean="0"/>
              <a:t>MoFA</a:t>
            </a:r>
            <a:r>
              <a:rPr lang="en-US" sz="3600" b="1" dirty="0" smtClean="0"/>
              <a:t> and NRNA Management</a:t>
            </a:r>
            <a:endParaRPr lang="en-US" sz="4000" b="1" dirty="0"/>
          </a:p>
        </p:txBody>
      </p:sp>
      <p:sp>
        <p:nvSpPr>
          <p:cNvPr id="3" name="Content Placeholder 2"/>
          <p:cNvSpPr>
            <a:spLocks noGrp="1"/>
          </p:cNvSpPr>
          <p:nvPr>
            <p:ph idx="1"/>
          </p:nvPr>
        </p:nvSpPr>
        <p:spPr>
          <a:xfrm>
            <a:off x="1085850" y="1150720"/>
            <a:ext cx="10515600" cy="5286375"/>
          </a:xfrm>
        </p:spPr>
        <p:txBody>
          <a:bodyPr>
            <a:normAutofit fontScale="92500"/>
          </a:bodyPr>
          <a:lstStyle/>
          <a:p>
            <a:pPr algn="just"/>
            <a:r>
              <a:rPr lang="en-US" sz="3200" dirty="0" smtClean="0"/>
              <a:t>Got approval from </a:t>
            </a:r>
            <a:r>
              <a:rPr lang="en-US" sz="3200" dirty="0" err="1" smtClean="0"/>
              <a:t>MoFA</a:t>
            </a:r>
            <a:r>
              <a:rPr lang="en-US" sz="3200" dirty="0" smtClean="0"/>
              <a:t> to work on relief and repatriation initiatives for stranded Nepali migrant workers impacted by C-19.</a:t>
            </a:r>
          </a:p>
          <a:p>
            <a:pPr algn="just"/>
            <a:r>
              <a:rPr lang="en-US" sz="3200" dirty="0" smtClean="0"/>
              <a:t>Sharing meeting with </a:t>
            </a:r>
            <a:r>
              <a:rPr lang="en-US" sz="3200" dirty="0" err="1" smtClean="0"/>
              <a:t>MoFA</a:t>
            </a:r>
            <a:r>
              <a:rPr lang="en-US" sz="3200" dirty="0" smtClean="0"/>
              <a:t>/concerned Ministries/Embassies-major destination countries.</a:t>
            </a:r>
          </a:p>
          <a:p>
            <a:pPr algn="just"/>
            <a:r>
              <a:rPr lang="en-US" sz="3200" dirty="0" smtClean="0"/>
              <a:t>Regular communications with NRNA management team.</a:t>
            </a:r>
          </a:p>
          <a:p>
            <a:pPr algn="just"/>
            <a:r>
              <a:rPr lang="en-US" sz="3200" dirty="0" smtClean="0"/>
              <a:t>Formation and regular meeting of Project Steering Committee Meeting-clearly discussed about the project priorities, issues and implementation modality.</a:t>
            </a:r>
          </a:p>
          <a:p>
            <a:pPr algn="just"/>
            <a:r>
              <a:rPr lang="en-US" sz="3200" dirty="0" smtClean="0"/>
              <a:t>Regular communications with the donor and also sharing of program plus financial reports.</a:t>
            </a:r>
          </a:p>
          <a:p>
            <a:pPr algn="just"/>
            <a:r>
              <a:rPr lang="en-US" sz="3200" dirty="0" smtClean="0"/>
              <a:t>Sharing of case stories and other progress reports.</a:t>
            </a:r>
          </a:p>
          <a:p>
            <a:pPr marL="0" indent="0">
              <a:buNone/>
            </a:pPr>
            <a:endParaRPr lang="en-US" dirty="0"/>
          </a:p>
        </p:txBody>
      </p:sp>
      <p:sp>
        <p:nvSpPr>
          <p:cNvPr id="4" name="Footer Placeholder 3"/>
          <p:cNvSpPr>
            <a:spLocks noGrp="1"/>
          </p:cNvSpPr>
          <p:nvPr>
            <p:ph type="ftr" sz="quarter" idx="11"/>
          </p:nvPr>
        </p:nvSpPr>
        <p:spPr>
          <a:xfrm>
            <a:off x="4019550" y="6437095"/>
            <a:ext cx="4114800" cy="365125"/>
          </a:xfrm>
        </p:spPr>
        <p:txBody>
          <a:bodyPr/>
          <a:lstStyle/>
          <a:p>
            <a:r>
              <a:rPr lang="en-US" dirty="0" smtClean="0"/>
              <a:t>NRNA-ICC Department of Foreign </a:t>
            </a:r>
            <a:r>
              <a:rPr lang="en-US" dirty="0" err="1" smtClean="0"/>
              <a:t>Employent</a:t>
            </a:r>
            <a:r>
              <a:rPr lang="en-US" dirty="0" smtClean="0"/>
              <a:t> and Welfare of NRN's</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143099" cy="1150720"/>
          </a:xfrm>
          <a:prstGeom prst="rect">
            <a:avLst/>
          </a:prstGeom>
        </p:spPr>
      </p:pic>
    </p:spTree>
    <p:extLst>
      <p:ext uri="{BB962C8B-B14F-4D97-AF65-F5344CB8AC3E}">
        <p14:creationId xmlns:p14="http://schemas.microsoft.com/office/powerpoint/2010/main" val="26541006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185739"/>
            <a:ext cx="10058400" cy="863600"/>
          </a:xfrm>
        </p:spPr>
        <p:txBody>
          <a:bodyPr/>
          <a:lstStyle/>
          <a:p>
            <a:pPr algn="ctr"/>
            <a:r>
              <a:rPr lang="en-US" b="1" dirty="0" smtClean="0"/>
              <a:t>Major Activities</a:t>
            </a:r>
            <a:endParaRPr lang="en-US" b="1" dirty="0"/>
          </a:p>
        </p:txBody>
      </p:sp>
      <p:sp>
        <p:nvSpPr>
          <p:cNvPr id="3" name="Content Placeholder 2"/>
          <p:cNvSpPr>
            <a:spLocks noGrp="1"/>
          </p:cNvSpPr>
          <p:nvPr>
            <p:ph idx="1"/>
          </p:nvPr>
        </p:nvSpPr>
        <p:spPr>
          <a:xfrm>
            <a:off x="847725" y="1139032"/>
            <a:ext cx="10953750" cy="5127624"/>
          </a:xfrm>
        </p:spPr>
        <p:txBody>
          <a:bodyPr>
            <a:normAutofit fontScale="92500" lnSpcReduction="20000"/>
          </a:bodyPr>
          <a:lstStyle/>
          <a:p>
            <a:r>
              <a:rPr lang="en-US" dirty="0" smtClean="0"/>
              <a:t>Mobilization of paid volunteers to complement Embassies efforts on COVID-19 response (relief and repatriation).</a:t>
            </a:r>
          </a:p>
          <a:p>
            <a:r>
              <a:rPr lang="en-US" dirty="0" smtClean="0"/>
              <a:t>Provision of temporary shelter/food support. </a:t>
            </a:r>
          </a:p>
          <a:p>
            <a:r>
              <a:rPr lang="en-US" dirty="0" smtClean="0"/>
              <a:t>Provision air ticket and PCR test support.</a:t>
            </a:r>
          </a:p>
          <a:p>
            <a:r>
              <a:rPr lang="en-US" dirty="0" smtClean="0"/>
              <a:t>Small detention fine payment support for repatriation.</a:t>
            </a:r>
          </a:p>
          <a:p>
            <a:r>
              <a:rPr lang="en-US" dirty="0" smtClean="0"/>
              <a:t>Out reach support-collaborations with Nepali Embassies </a:t>
            </a:r>
            <a:r>
              <a:rPr lang="en-US" i="1" dirty="0" smtClean="0"/>
              <a:t>(</a:t>
            </a:r>
            <a:r>
              <a:rPr lang="en-US" i="1" dirty="0" err="1" smtClean="0"/>
              <a:t>eg</a:t>
            </a:r>
            <a:r>
              <a:rPr lang="en-US" i="1" dirty="0" smtClean="0"/>
              <a:t>. renewal of passport and other needful collaborations)</a:t>
            </a:r>
          </a:p>
          <a:p>
            <a:r>
              <a:rPr lang="en-US" dirty="0" smtClean="0"/>
              <a:t> Logistic support for Provincial and local government for isolation/quarantine centers (medical surgical items support).</a:t>
            </a:r>
          </a:p>
          <a:p>
            <a:r>
              <a:rPr lang="en-US" dirty="0" smtClean="0"/>
              <a:t>Transportation support to needy returnee migrant workers to reach safely at home.</a:t>
            </a:r>
          </a:p>
          <a:p>
            <a:r>
              <a:rPr lang="en-US" dirty="0" smtClean="0"/>
              <a:t>Counseling and documentation support at Embassies.</a:t>
            </a:r>
          </a:p>
          <a:p>
            <a:r>
              <a:rPr lang="en-US" dirty="0" smtClean="0"/>
              <a:t>Telemedicine/mental health/medical assistance support. </a:t>
            </a:r>
          </a:p>
          <a:p>
            <a:pPr marL="0" indent="0">
              <a:buNone/>
            </a:pPr>
            <a:endParaRPr lang="en-US" dirty="0" smtClean="0"/>
          </a:p>
          <a:p>
            <a:pPr marL="0" indent="0">
              <a:buNone/>
            </a:pPr>
            <a:endParaRPr lang="en-US" dirty="0"/>
          </a:p>
        </p:txBody>
      </p:sp>
      <p:sp>
        <p:nvSpPr>
          <p:cNvPr id="4" name="Footer Placeholder 3"/>
          <p:cNvSpPr>
            <a:spLocks noGrp="1"/>
          </p:cNvSpPr>
          <p:nvPr>
            <p:ph type="ftr" sz="quarter" idx="11"/>
          </p:nvPr>
        </p:nvSpPr>
        <p:spPr/>
        <p:txBody>
          <a:bodyPr/>
          <a:lstStyle/>
          <a:p>
            <a:r>
              <a:rPr lang="en-US" smtClean="0"/>
              <a:t>NRNA-ICC Department of Foreign Employent and Welfare of NRN's</a:t>
            </a:r>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143099" cy="1150720"/>
          </a:xfrm>
          <a:prstGeom prst="rect">
            <a:avLst/>
          </a:prstGeom>
        </p:spPr>
      </p:pic>
    </p:spTree>
    <p:extLst>
      <p:ext uri="{BB962C8B-B14F-4D97-AF65-F5344CB8AC3E}">
        <p14:creationId xmlns:p14="http://schemas.microsoft.com/office/powerpoint/2010/main" val="8593328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170377"/>
          </a:xfrm>
        </p:spPr>
        <p:txBody>
          <a:bodyPr>
            <a:normAutofit/>
          </a:bodyPr>
          <a:lstStyle/>
          <a:p>
            <a:pPr algn="ctr"/>
            <a:r>
              <a:rPr lang="en-US" sz="4000" b="1" dirty="0" smtClean="0"/>
              <a:t>Mobilization of Paid Volunteers </a:t>
            </a:r>
            <a:br>
              <a:rPr lang="en-US" sz="4000" b="1" dirty="0" smtClean="0"/>
            </a:br>
            <a:r>
              <a:rPr lang="en-US" sz="2800" dirty="0" smtClean="0"/>
              <a:t>(Destination Countries and Nepal)</a:t>
            </a:r>
            <a:endParaRPr lang="en-US" sz="2800" dirty="0"/>
          </a:p>
        </p:txBody>
      </p:sp>
      <p:sp>
        <p:nvSpPr>
          <p:cNvPr id="3" name="Content Placeholder 2"/>
          <p:cNvSpPr>
            <a:spLocks noGrp="1"/>
          </p:cNvSpPr>
          <p:nvPr>
            <p:ph idx="1"/>
          </p:nvPr>
        </p:nvSpPr>
        <p:spPr>
          <a:xfrm>
            <a:off x="838200" y="1535502"/>
            <a:ext cx="10515600" cy="4641461"/>
          </a:xfrm>
        </p:spPr>
        <p:txBody>
          <a:bodyPr>
            <a:normAutofit fontScale="92500"/>
          </a:bodyPr>
          <a:lstStyle/>
          <a:p>
            <a:pPr algn="just">
              <a:lnSpc>
                <a:spcPct val="100000"/>
              </a:lnSpc>
              <a:spcBef>
                <a:spcPts val="0"/>
              </a:spcBef>
            </a:pPr>
            <a:r>
              <a:rPr lang="en-US" dirty="0" smtClean="0"/>
              <a:t>NRNA recruited paid volunteers to complement and capacity development of Nepali diplomatic missions at destination countries-which was also clearly discussed with </a:t>
            </a:r>
            <a:r>
              <a:rPr lang="en-US" dirty="0" err="1" smtClean="0"/>
              <a:t>MoFA</a:t>
            </a:r>
            <a:r>
              <a:rPr lang="en-US" dirty="0" smtClean="0"/>
              <a:t> and donor/reflected on the proposal.</a:t>
            </a:r>
          </a:p>
          <a:p>
            <a:pPr marL="0" indent="0" algn="just">
              <a:lnSpc>
                <a:spcPct val="100000"/>
              </a:lnSpc>
              <a:spcBef>
                <a:spcPts val="0"/>
              </a:spcBef>
              <a:buNone/>
            </a:pPr>
            <a:endParaRPr lang="en-US" dirty="0" smtClean="0"/>
          </a:p>
          <a:p>
            <a:pPr algn="just">
              <a:lnSpc>
                <a:spcPct val="100000"/>
              </a:lnSpc>
              <a:spcBef>
                <a:spcPts val="0"/>
              </a:spcBef>
            </a:pPr>
            <a:r>
              <a:rPr lang="en-US" dirty="0" smtClean="0"/>
              <a:t>NRNA also mobilized unpaid volunteers along with paid volunteers to respond for relief and repatriation program (</a:t>
            </a:r>
            <a:r>
              <a:rPr lang="en-US" dirty="0" err="1" smtClean="0"/>
              <a:t>eg</a:t>
            </a:r>
            <a:r>
              <a:rPr lang="en-US" dirty="0" smtClean="0"/>
              <a:t>. ICC/NCC volunteers).</a:t>
            </a:r>
          </a:p>
          <a:p>
            <a:pPr marL="0" indent="0" algn="just">
              <a:lnSpc>
                <a:spcPct val="100000"/>
              </a:lnSpc>
              <a:spcBef>
                <a:spcPts val="0"/>
              </a:spcBef>
              <a:buNone/>
            </a:pPr>
            <a:endParaRPr lang="en-US" dirty="0" smtClean="0"/>
          </a:p>
          <a:p>
            <a:pPr algn="just">
              <a:lnSpc>
                <a:spcPct val="100000"/>
              </a:lnSpc>
              <a:spcBef>
                <a:spcPts val="0"/>
              </a:spcBef>
            </a:pPr>
            <a:r>
              <a:rPr lang="en-US" dirty="0" smtClean="0"/>
              <a:t>Mobilization of 25 volunteers in major destination countries and 6 volunteers in Nepal in the initial phase (till Feb 2021) and 12 volunteers (8 volunteers in major destination countries and 4 volunteers in Nepal) during extended time period- March to May 2021 (no-cost-extension plan).</a:t>
            </a:r>
          </a:p>
          <a:p>
            <a:pPr marL="0" indent="0">
              <a:buNone/>
            </a:pPr>
            <a:endParaRPr lang="en-US" dirty="0" smtClean="0"/>
          </a:p>
        </p:txBody>
      </p:sp>
      <p:sp>
        <p:nvSpPr>
          <p:cNvPr id="4" name="Footer Placeholder 3"/>
          <p:cNvSpPr>
            <a:spLocks noGrp="1"/>
          </p:cNvSpPr>
          <p:nvPr>
            <p:ph type="ftr" sz="quarter" idx="11"/>
          </p:nvPr>
        </p:nvSpPr>
        <p:spPr/>
        <p:txBody>
          <a:bodyPr/>
          <a:lstStyle/>
          <a:p>
            <a:r>
              <a:rPr lang="en-US" smtClean="0"/>
              <a:t>NRNA-ICC Department of Foreign Employent and Welfare of NRN's</a:t>
            </a:r>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143099" cy="1150720"/>
          </a:xfrm>
          <a:prstGeom prst="rect">
            <a:avLst/>
          </a:prstGeom>
        </p:spPr>
      </p:pic>
    </p:spTree>
    <p:extLst>
      <p:ext uri="{BB962C8B-B14F-4D97-AF65-F5344CB8AC3E}">
        <p14:creationId xmlns:p14="http://schemas.microsoft.com/office/powerpoint/2010/main" val="1629297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69343"/>
            <a:ext cx="10515600" cy="5607620"/>
          </a:xfrm>
        </p:spPr>
        <p:txBody>
          <a:bodyPr/>
          <a:lstStyle/>
          <a:p>
            <a:pPr marL="0" indent="0">
              <a:buNone/>
            </a:pPr>
            <a:endParaRPr lang="en-US" dirty="0" smtClean="0"/>
          </a:p>
          <a:p>
            <a:pPr marL="0" indent="0">
              <a:buNone/>
            </a:pPr>
            <a:endParaRPr lang="en-US" dirty="0"/>
          </a:p>
          <a:p>
            <a:pPr marL="0" indent="0">
              <a:buNone/>
            </a:pPr>
            <a:endParaRPr lang="en-US" dirty="0" smtClean="0"/>
          </a:p>
          <a:p>
            <a:pPr marL="0" indent="0" algn="ctr">
              <a:buNone/>
            </a:pPr>
            <a:endParaRPr lang="en-US" dirty="0" smtClean="0"/>
          </a:p>
          <a:p>
            <a:pPr marL="0" indent="0" algn="ctr">
              <a:buNone/>
            </a:pPr>
            <a:r>
              <a:rPr lang="en-US" sz="3600" dirty="0" smtClean="0"/>
              <a:t>MAJOR PROGRESS UPDATES</a:t>
            </a:r>
            <a:endParaRPr lang="en-US" sz="3600" dirty="0"/>
          </a:p>
        </p:txBody>
      </p:sp>
      <p:sp>
        <p:nvSpPr>
          <p:cNvPr id="2" name="Footer Placeholder 1"/>
          <p:cNvSpPr>
            <a:spLocks noGrp="1"/>
          </p:cNvSpPr>
          <p:nvPr>
            <p:ph type="ftr" sz="quarter" idx="11"/>
          </p:nvPr>
        </p:nvSpPr>
        <p:spPr/>
        <p:txBody>
          <a:bodyPr/>
          <a:lstStyle/>
          <a:p>
            <a:r>
              <a:rPr lang="en-US" smtClean="0"/>
              <a:t>NRNA-ICC Department of Foreign Employent and Welfare of NRN's</a:t>
            </a: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143099" cy="1150720"/>
          </a:xfrm>
          <a:prstGeom prst="rect">
            <a:avLst/>
          </a:prstGeom>
        </p:spPr>
      </p:pic>
    </p:spTree>
    <p:extLst>
      <p:ext uri="{BB962C8B-B14F-4D97-AF65-F5344CB8AC3E}">
        <p14:creationId xmlns:p14="http://schemas.microsoft.com/office/powerpoint/2010/main" val="40349858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47899" y="132507"/>
            <a:ext cx="10515600" cy="885705"/>
          </a:xfrm>
        </p:spPr>
        <p:txBody>
          <a:bodyPr>
            <a:normAutofit/>
          </a:bodyPr>
          <a:lstStyle/>
          <a:p>
            <a:pPr algn="ctr"/>
            <a:r>
              <a:rPr lang="en-US" sz="3600" b="1" dirty="0" smtClean="0"/>
              <a:t>Support Provided to the Nepali Migrant Workers</a:t>
            </a:r>
            <a:endParaRPr lang="en-US" sz="3600" b="1" dirty="0"/>
          </a:p>
        </p:txBody>
      </p:sp>
      <p:sp>
        <p:nvSpPr>
          <p:cNvPr id="5" name="Content Placeholder 4"/>
          <p:cNvSpPr>
            <a:spLocks noGrp="1"/>
          </p:cNvSpPr>
          <p:nvPr>
            <p:ph sz="half" idx="1"/>
          </p:nvPr>
        </p:nvSpPr>
        <p:spPr>
          <a:xfrm>
            <a:off x="161925" y="1825625"/>
            <a:ext cx="4762500" cy="4351338"/>
          </a:xfrm>
        </p:spPr>
        <p:txBody>
          <a:bodyPr>
            <a:normAutofit/>
          </a:bodyPr>
          <a:lstStyle/>
          <a:p>
            <a:pPr marL="0" indent="0">
              <a:buNone/>
            </a:pPr>
            <a:endParaRPr lang="en-US" dirty="0" smtClean="0"/>
          </a:p>
          <a:p>
            <a:pPr marL="0" indent="0">
              <a:buNone/>
            </a:pPr>
            <a:endParaRPr lang="en-US" dirty="0" smtClean="0"/>
          </a:p>
          <a:p>
            <a:pPr marL="0" indent="0" algn="just">
              <a:buNone/>
            </a:pPr>
            <a:r>
              <a:rPr lang="en-US" dirty="0" smtClean="0"/>
              <a:t>So far, 16,988 Nepali Migrant workers are reached out of which 16,389 migrant workers received different types of support (such as food and shelter, counseling, outreach, PCR test, partial air ticket, documentation support etc.)</a:t>
            </a:r>
          </a:p>
          <a:p>
            <a:endParaRPr lang="en-US" dirty="0"/>
          </a:p>
        </p:txBody>
      </p:sp>
      <p:graphicFrame>
        <p:nvGraphicFramePr>
          <p:cNvPr id="8" name="Content Placeholder 7"/>
          <p:cNvGraphicFramePr>
            <a:graphicFrameLocks noGrp="1"/>
          </p:cNvGraphicFramePr>
          <p:nvPr>
            <p:ph sz="half" idx="2"/>
            <p:extLst>
              <p:ext uri="{D42A27DB-BD31-4B8C-83A1-F6EECF244321}">
                <p14:modId xmlns:p14="http://schemas.microsoft.com/office/powerpoint/2010/main" val="3190246303"/>
              </p:ext>
            </p:extLst>
          </p:nvPr>
        </p:nvGraphicFramePr>
        <p:xfrm>
          <a:off x="5057775" y="1825625"/>
          <a:ext cx="6734175"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2" name="Footer Placeholder 1"/>
          <p:cNvSpPr>
            <a:spLocks noGrp="1"/>
          </p:cNvSpPr>
          <p:nvPr>
            <p:ph type="ftr" sz="quarter" idx="11"/>
          </p:nvPr>
        </p:nvSpPr>
        <p:spPr/>
        <p:txBody>
          <a:bodyPr/>
          <a:lstStyle/>
          <a:p>
            <a:r>
              <a:rPr lang="en-US" smtClean="0"/>
              <a:t>NRNA-ICC Department of Foreign Employent and Welfare of NRN's</a:t>
            </a: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143099" cy="1150720"/>
          </a:xfrm>
          <a:prstGeom prst="rect">
            <a:avLst/>
          </a:prstGeom>
        </p:spPr>
      </p:pic>
    </p:spTree>
    <p:extLst>
      <p:ext uri="{BB962C8B-B14F-4D97-AF65-F5344CB8AC3E}">
        <p14:creationId xmlns:p14="http://schemas.microsoft.com/office/powerpoint/2010/main" val="180981240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1268</TotalTime>
  <Words>1824</Words>
  <Application>Microsoft Office PowerPoint</Application>
  <PresentationFormat>Широкоэкранный</PresentationFormat>
  <Paragraphs>294</Paragraphs>
  <Slides>28</Slides>
  <Notes>3</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28</vt:i4>
      </vt:variant>
    </vt:vector>
  </HeadingPairs>
  <TitlesOfParts>
    <vt:vector size="34" baseType="lpstr">
      <vt:lpstr>Arial</vt:lpstr>
      <vt:lpstr>Calibri</vt:lpstr>
      <vt:lpstr>Calibri Light</vt:lpstr>
      <vt:lpstr>Preeti</vt:lpstr>
      <vt:lpstr>Times New Roman</vt:lpstr>
      <vt:lpstr>Office Theme</vt:lpstr>
      <vt:lpstr>Презентация PowerPoint</vt:lpstr>
      <vt:lpstr>Global Impact of COVID-19 and NRNA’s efforts </vt:lpstr>
      <vt:lpstr>Objectives of the Program</vt:lpstr>
      <vt:lpstr>Program Management Structure</vt:lpstr>
      <vt:lpstr>      Communications with MoFA and NRNA Management</vt:lpstr>
      <vt:lpstr>Major Activities</vt:lpstr>
      <vt:lpstr>Mobilization of Paid Volunteers  (Destination Countries and Nepal)</vt:lpstr>
      <vt:lpstr>Презентация PowerPoint</vt:lpstr>
      <vt:lpstr>Support Provided to the Nepali Migrant Workers</vt:lpstr>
      <vt:lpstr>Categories of support provided to the migrant workers by NRNA Project Initiatives</vt:lpstr>
      <vt:lpstr>Support provided to the migrant workers by NRNA Project Initiatives in Kathmandu</vt:lpstr>
      <vt:lpstr>Province Wise Transportation Support Details</vt:lpstr>
      <vt:lpstr>Transportation support provided to the Nepali migrant workers (from KTM to place of destination-home)</vt:lpstr>
      <vt:lpstr>Skill Mapping of the Nepali Migrant Workers </vt:lpstr>
      <vt:lpstr>Презентация PowerPoint</vt:lpstr>
      <vt:lpstr>Презентация PowerPoint</vt:lpstr>
      <vt:lpstr>Презентация PowerPoint</vt:lpstr>
      <vt:lpstr>Activities and per head cost </vt:lpstr>
      <vt:lpstr>Accountability and Transparency </vt:lpstr>
      <vt:lpstr>Demographic Situation of Nepali Migrant Workers at Destination Countries (Source: NRNA, NCCs)</vt:lpstr>
      <vt:lpstr>Презентация PowerPoint</vt:lpstr>
      <vt:lpstr> Some Glimpses of Program Initiatives</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Badri K.C.</cp:lastModifiedBy>
  <cp:revision>167</cp:revision>
  <dcterms:created xsi:type="dcterms:W3CDTF">2020-11-22T05:46:53Z</dcterms:created>
  <dcterms:modified xsi:type="dcterms:W3CDTF">2021-04-03T12:16:07Z</dcterms:modified>
</cp:coreProperties>
</file>